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87" r:id="rId1"/>
    <p:sldMasterId id="2147485035" r:id="rId2"/>
    <p:sldMasterId id="2147485049" r:id="rId3"/>
    <p:sldMasterId id="2147485096" r:id="rId4"/>
    <p:sldMasterId id="2147485107" r:id="rId5"/>
  </p:sldMasterIdLst>
  <p:notesMasterIdLst>
    <p:notesMasterId r:id="rId24"/>
  </p:notesMasterIdLst>
  <p:handoutMasterIdLst>
    <p:handoutMasterId r:id="rId25"/>
  </p:handoutMasterIdLst>
  <p:sldIdLst>
    <p:sldId id="401" r:id="rId6"/>
    <p:sldId id="1402" r:id="rId7"/>
    <p:sldId id="1283" r:id="rId8"/>
    <p:sldId id="267" r:id="rId9"/>
    <p:sldId id="1421" r:id="rId10"/>
    <p:sldId id="1353" r:id="rId11"/>
    <p:sldId id="1330" r:id="rId12"/>
    <p:sldId id="1358" r:id="rId13"/>
    <p:sldId id="1316" r:id="rId14"/>
    <p:sldId id="1424" r:id="rId15"/>
    <p:sldId id="1427" r:id="rId16"/>
    <p:sldId id="1425" r:id="rId17"/>
    <p:sldId id="1430" r:id="rId18"/>
    <p:sldId id="1431" r:id="rId19"/>
    <p:sldId id="1432" r:id="rId20"/>
    <p:sldId id="631" r:id="rId21"/>
    <p:sldId id="1419" r:id="rId22"/>
    <p:sldId id="1338" r:id="rId23"/>
  </p:sldIdLst>
  <p:sldSz cx="12192000" cy="6858000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5F4E43-6E6C-4B98-8F21-D4CCB6F29CD8}">
          <p14:sldIdLst>
            <p14:sldId id="401"/>
            <p14:sldId id="1402"/>
            <p14:sldId id="1283"/>
            <p14:sldId id="267"/>
            <p14:sldId id="1421"/>
            <p14:sldId id="1353"/>
            <p14:sldId id="1330"/>
            <p14:sldId id="1358"/>
            <p14:sldId id="1316"/>
            <p14:sldId id="1424"/>
            <p14:sldId id="1427"/>
            <p14:sldId id="1425"/>
            <p14:sldId id="1430"/>
            <p14:sldId id="1431"/>
            <p14:sldId id="1432"/>
            <p14:sldId id="631"/>
            <p14:sldId id="1419"/>
            <p14:sldId id="13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orient="horz" pos="576" userDrawn="1">
          <p15:clr>
            <a:srgbClr val="A4A3A4"/>
          </p15:clr>
        </p15:guide>
        <p15:guide id="3" orient="horz" pos="912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1057" userDrawn="1">
          <p15:clr>
            <a:srgbClr val="A4A3A4"/>
          </p15:clr>
        </p15:guide>
        <p15:guide id="6" orient="horz" pos="1872" userDrawn="1">
          <p15:clr>
            <a:srgbClr val="A4A3A4"/>
          </p15:clr>
        </p15:guide>
        <p15:guide id="7" orient="horz" pos="432" userDrawn="1">
          <p15:clr>
            <a:srgbClr val="A4A3A4"/>
          </p15:clr>
        </p15:guide>
        <p15:guide id="8" orient="horz" pos="684" userDrawn="1">
          <p15:clr>
            <a:srgbClr val="A4A3A4"/>
          </p15:clr>
        </p15:guide>
        <p15:guide id="9" orient="horz" pos="3328" userDrawn="1">
          <p15:clr>
            <a:srgbClr val="A4A3A4"/>
          </p15:clr>
        </p15:guide>
        <p15:guide id="10" orient="horz" pos="768" userDrawn="1">
          <p15:clr>
            <a:srgbClr val="A4A3A4"/>
          </p15:clr>
        </p15:guide>
        <p15:guide id="11" orient="horz" pos="12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 userDrawn="1">
          <p15:clr>
            <a:srgbClr val="A4A3A4"/>
          </p15:clr>
        </p15:guide>
        <p15:guide id="2" pos="2220" userDrawn="1">
          <p15:clr>
            <a:srgbClr val="A4A3A4"/>
          </p15:clr>
        </p15:guide>
        <p15:guide id="3" orient="horz" pos="2142" userDrawn="1">
          <p15:clr>
            <a:srgbClr val="A4A3A4"/>
          </p15:clr>
        </p15:guide>
        <p15:guide id="4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tsen van P. (Pieter)" initials="AvP(" lastIdx="3" clrIdx="0">
    <p:extLst>
      <p:ext uri="{19B8F6BF-5375-455C-9EA6-DF929625EA0E}">
        <p15:presenceInfo xmlns:p15="http://schemas.microsoft.com/office/powerpoint/2012/main" userId="S-1-5-21-2050513582-127157383-367356602-113825" providerId="AD"/>
      </p:ext>
    </p:extLst>
  </p:cmAuthor>
  <p:cmAuthor id="2" name="BRIMONT Jean-Marc" initials="BJ" lastIdx="6" clrIdx="1">
    <p:extLst>
      <p:ext uri="{19B8F6BF-5375-455C-9EA6-DF929625EA0E}">
        <p15:presenceInfo xmlns:p15="http://schemas.microsoft.com/office/powerpoint/2012/main" userId="S-1-5-21-82043631-3770286104-2336620406-432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7CBB"/>
    <a:srgbClr val="0051A0"/>
    <a:srgbClr val="0053A1"/>
    <a:srgbClr val="FFFFFF"/>
    <a:srgbClr val="88A2BB"/>
    <a:srgbClr val="E3EDF8"/>
    <a:srgbClr val="97AEC3"/>
    <a:srgbClr val="3B4C87"/>
    <a:srgbClr val="586292"/>
    <a:srgbClr val="84A0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344D84-9AFB-497E-A393-DC336BA19D2E}" styleName="Style moyen 3 - Accentuation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yle moyen 3 - 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5" autoAdjust="0"/>
    <p:restoredTop sz="92653" autoAdjust="0"/>
  </p:normalViewPr>
  <p:slideViewPr>
    <p:cSldViewPr snapToGrid="0">
      <p:cViewPr varScale="1">
        <p:scale>
          <a:sx n="65" d="100"/>
          <a:sy n="65" d="100"/>
        </p:scale>
        <p:origin x="298" y="38"/>
      </p:cViewPr>
      <p:guideLst>
        <p:guide orient="horz" pos="2496"/>
        <p:guide orient="horz" pos="576"/>
        <p:guide orient="horz" pos="912"/>
        <p:guide/>
        <p:guide pos="1057"/>
        <p:guide orient="horz" pos="1872"/>
        <p:guide orient="horz" pos="432"/>
        <p:guide orient="horz" pos="684"/>
        <p:guide orient="horz" pos="3328"/>
        <p:guide orient="horz" pos="768"/>
        <p:guide orient="horz" pos="12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158"/>
    </p:cViewPr>
  </p:sorterViewPr>
  <p:notesViewPr>
    <p:cSldViewPr snapToGrid="0">
      <p:cViewPr varScale="1">
        <p:scale>
          <a:sx n="51" d="100"/>
          <a:sy n="51" d="100"/>
        </p:scale>
        <p:origin x="-2994" y="-108"/>
      </p:cViewPr>
      <p:guideLst>
        <p:guide orient="horz" pos="2952"/>
        <p:guide pos="2220"/>
        <p:guide orient="horz" pos="2142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/>
              <a:t>Europe's Energy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79A-4D50-8881-28B56DDDC7C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79A-4D50-8881-28B56DDDC7C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79A-4D50-8881-28B56DDDC7CA}"/>
              </c:ext>
            </c:extLst>
          </c:dPt>
          <c:cat>
            <c:strRef>
              <c:f>Tabelle1!$A$2:$A$4</c:f>
              <c:strCache>
                <c:ptCount val="3"/>
                <c:pt idx="0">
                  <c:v>Electrons</c:v>
                </c:pt>
                <c:pt idx="1">
                  <c:v>Molecules</c:v>
                </c:pt>
                <c:pt idx="2">
                  <c:v>Renewable Power</c:v>
                </c:pt>
              </c:strCache>
            </c:strRef>
          </c:cat>
          <c:val>
            <c:numRef>
              <c:f>Tabelle1!$B$2:$B$4</c:f>
              <c:numCache>
                <c:formatCode>0%</c:formatCode>
                <c:ptCount val="3"/>
                <c:pt idx="0">
                  <c:v>7.4999999999999997E-2</c:v>
                </c:pt>
                <c:pt idx="1">
                  <c:v>0.9</c:v>
                </c:pt>
                <c:pt idx="2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79A-4D50-8881-28B56DDDC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solidFill>
        <a:srgbClr val="000000"/>
      </a:solidFill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49F28D-8083-431D-9DFD-942FBB4DA1D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0292D98-F5D5-452B-8C07-5BEFC0E23D7C}">
      <dgm:prSet custT="1"/>
      <dgm:spPr/>
      <dgm:t>
        <a:bodyPr/>
        <a:lstStyle/>
        <a:p>
          <a:r>
            <a:rPr lang="en-US" sz="1400" b="1" dirty="0"/>
            <a:t>Socially acceptable</a:t>
          </a:r>
          <a:endParaRPr lang="en-GB" sz="1400" dirty="0"/>
        </a:p>
      </dgm:t>
    </dgm:pt>
    <dgm:pt modelId="{633FE7F4-6BC3-445A-905B-785D274C9DB4}" type="parTrans" cxnId="{3C328C35-3E66-48E9-B2B2-E02ED5DEE0F8}">
      <dgm:prSet/>
      <dgm:spPr/>
      <dgm:t>
        <a:bodyPr/>
        <a:lstStyle/>
        <a:p>
          <a:endParaRPr lang="en-GB"/>
        </a:p>
      </dgm:t>
    </dgm:pt>
    <dgm:pt modelId="{09AC8823-9794-4CAE-BAD8-9F25547B1AEC}" type="sibTrans" cxnId="{3C328C35-3E66-48E9-B2B2-E02ED5DEE0F8}">
      <dgm:prSet/>
      <dgm:spPr/>
      <dgm:t>
        <a:bodyPr/>
        <a:lstStyle/>
        <a:p>
          <a:endParaRPr lang="en-GB"/>
        </a:p>
      </dgm:t>
    </dgm:pt>
    <dgm:pt modelId="{F5002645-D88D-491A-935C-378BEB679098}">
      <dgm:prSet custT="1"/>
      <dgm:spPr/>
      <dgm:t>
        <a:bodyPr/>
        <a:lstStyle/>
        <a:p>
          <a:r>
            <a:rPr lang="en-US" sz="1400" b="1" dirty="0"/>
            <a:t>Grid balancing &amp; flexibility, </a:t>
          </a:r>
          <a:r>
            <a:rPr lang="en-US" sz="1400" b="1" dirty="0" err="1"/>
            <a:t>SoS</a:t>
          </a:r>
          <a:r>
            <a:rPr lang="en-US" sz="1400" b="1" dirty="0"/>
            <a:t> </a:t>
          </a:r>
          <a:endParaRPr lang="en-GB" sz="1400" dirty="0"/>
        </a:p>
      </dgm:t>
    </dgm:pt>
    <dgm:pt modelId="{5C724708-7BE8-4D5F-8A53-62EE9B7E6914}" type="parTrans" cxnId="{38B457CA-C2F4-4F7E-91CF-1346F1D577F1}">
      <dgm:prSet/>
      <dgm:spPr/>
      <dgm:t>
        <a:bodyPr/>
        <a:lstStyle/>
        <a:p>
          <a:endParaRPr lang="en-GB"/>
        </a:p>
      </dgm:t>
    </dgm:pt>
    <dgm:pt modelId="{CF40D8CF-8644-4825-A62F-CF55B549E0D8}" type="sibTrans" cxnId="{38B457CA-C2F4-4F7E-91CF-1346F1D577F1}">
      <dgm:prSet/>
      <dgm:spPr/>
      <dgm:t>
        <a:bodyPr/>
        <a:lstStyle/>
        <a:p>
          <a:endParaRPr lang="en-GB"/>
        </a:p>
      </dgm:t>
    </dgm:pt>
    <dgm:pt modelId="{C0721E84-8588-4F71-A7FD-95C95E139FEF}">
      <dgm:prSet custT="1"/>
      <dgm:spPr/>
      <dgm:t>
        <a:bodyPr/>
        <a:lstStyle/>
        <a:p>
          <a:r>
            <a:rPr lang="en-US" sz="1400" b="1" dirty="0"/>
            <a:t>Delivers affordable energy </a:t>
          </a:r>
          <a:endParaRPr lang="en-GB" sz="1400" dirty="0"/>
        </a:p>
      </dgm:t>
    </dgm:pt>
    <dgm:pt modelId="{ACF956A2-D14C-4526-B05D-E632371C8F0E}" type="parTrans" cxnId="{2789E217-007A-4CDE-A3C6-7D638F450B57}">
      <dgm:prSet/>
      <dgm:spPr/>
      <dgm:t>
        <a:bodyPr/>
        <a:lstStyle/>
        <a:p>
          <a:endParaRPr lang="en-GB"/>
        </a:p>
      </dgm:t>
    </dgm:pt>
    <dgm:pt modelId="{A16B6C0E-C337-4C32-BAB6-32B3CF83906E}" type="sibTrans" cxnId="{2789E217-007A-4CDE-A3C6-7D638F450B57}">
      <dgm:prSet/>
      <dgm:spPr/>
      <dgm:t>
        <a:bodyPr/>
        <a:lstStyle/>
        <a:p>
          <a:endParaRPr lang="en-GB"/>
        </a:p>
      </dgm:t>
    </dgm:pt>
    <dgm:pt modelId="{55FF0B09-9DBB-48B3-B56B-81D3698408E9}">
      <dgm:prSet custT="1"/>
      <dgm:spPr/>
      <dgm:t>
        <a:bodyPr/>
        <a:lstStyle/>
        <a:p>
          <a:r>
            <a:rPr lang="en-US" sz="1400" b="1" dirty="0"/>
            <a:t>Delivers fast emission reductions</a:t>
          </a:r>
          <a:endParaRPr lang="en-GB" sz="1400" b="1" dirty="0"/>
        </a:p>
      </dgm:t>
    </dgm:pt>
    <dgm:pt modelId="{8059CB3F-23CA-428D-89E0-446010819911}" type="parTrans" cxnId="{FC6AEC71-5A81-4AE3-BBC6-B78AE887750D}">
      <dgm:prSet/>
      <dgm:spPr/>
      <dgm:t>
        <a:bodyPr/>
        <a:lstStyle/>
        <a:p>
          <a:endParaRPr lang="en-GB"/>
        </a:p>
      </dgm:t>
    </dgm:pt>
    <dgm:pt modelId="{1F659C95-6489-4222-9625-301D76C469C1}" type="sibTrans" cxnId="{FC6AEC71-5A81-4AE3-BBC6-B78AE887750D}">
      <dgm:prSet/>
      <dgm:spPr/>
      <dgm:t>
        <a:bodyPr/>
        <a:lstStyle/>
        <a:p>
          <a:endParaRPr lang="en-GB"/>
        </a:p>
      </dgm:t>
    </dgm:pt>
    <dgm:pt modelId="{A45CD095-0EB1-4893-B1C2-AE00099200DB}">
      <dgm:prSet custT="1"/>
      <dgm:spPr/>
      <dgm:t>
        <a:bodyPr/>
        <a:lstStyle/>
        <a:p>
          <a:r>
            <a:rPr lang="en-US" sz="1400" b="1"/>
            <a:t>Reliable energy supplier</a:t>
          </a:r>
          <a:endParaRPr lang="en-GB" sz="1400" dirty="0"/>
        </a:p>
      </dgm:t>
    </dgm:pt>
    <dgm:pt modelId="{35427FCC-7882-4DCB-A44C-8707FA621E8B}" type="parTrans" cxnId="{A3E48A3A-DE4E-44C1-9906-F6AD59DC0D86}">
      <dgm:prSet/>
      <dgm:spPr/>
      <dgm:t>
        <a:bodyPr/>
        <a:lstStyle/>
        <a:p>
          <a:endParaRPr lang="en-GB"/>
        </a:p>
      </dgm:t>
    </dgm:pt>
    <dgm:pt modelId="{D2794BAF-A9ED-421C-BEAE-9DC144C09909}" type="sibTrans" cxnId="{A3E48A3A-DE4E-44C1-9906-F6AD59DC0D86}">
      <dgm:prSet/>
      <dgm:spPr/>
      <dgm:t>
        <a:bodyPr/>
        <a:lstStyle/>
        <a:p>
          <a:endParaRPr lang="en-GB"/>
        </a:p>
      </dgm:t>
    </dgm:pt>
    <dgm:pt modelId="{0E984AA5-48AF-40D0-8B09-57CA7CD2972E}" type="pres">
      <dgm:prSet presAssocID="{6049F28D-8083-431D-9DFD-942FBB4DA1DE}" presName="arrowDiagram" presStyleCnt="0">
        <dgm:presLayoutVars>
          <dgm:chMax val="5"/>
          <dgm:dir/>
          <dgm:resizeHandles val="exact"/>
        </dgm:presLayoutVars>
      </dgm:prSet>
      <dgm:spPr/>
    </dgm:pt>
    <dgm:pt modelId="{D500D363-D9A2-43A1-B66F-A7CCE3C57237}" type="pres">
      <dgm:prSet presAssocID="{6049F28D-8083-431D-9DFD-942FBB4DA1DE}" presName="arrow" presStyleLbl="bgShp" presStyleIdx="0" presStyleCnt="1"/>
      <dgm:spPr/>
    </dgm:pt>
    <dgm:pt modelId="{4D859ECA-B137-4560-AD71-3B23E3E89737}" type="pres">
      <dgm:prSet presAssocID="{6049F28D-8083-431D-9DFD-942FBB4DA1DE}" presName="arrowDiagram5" presStyleCnt="0"/>
      <dgm:spPr/>
    </dgm:pt>
    <dgm:pt modelId="{02AD3522-C6F7-4BA0-8B4C-8A1EB84AF2F5}" type="pres">
      <dgm:prSet presAssocID="{50292D98-F5D5-452B-8C07-5BEFC0E23D7C}" presName="bullet5a" presStyleLbl="node1" presStyleIdx="0" presStyleCnt="5"/>
      <dgm:spPr/>
    </dgm:pt>
    <dgm:pt modelId="{1D59DF07-E565-4036-B3C1-3A5640CFC406}" type="pres">
      <dgm:prSet presAssocID="{50292D98-F5D5-452B-8C07-5BEFC0E23D7C}" presName="textBox5a" presStyleLbl="revTx" presStyleIdx="0" presStyleCnt="5" custScaleX="110046">
        <dgm:presLayoutVars>
          <dgm:bulletEnabled val="1"/>
        </dgm:presLayoutVars>
      </dgm:prSet>
      <dgm:spPr/>
    </dgm:pt>
    <dgm:pt modelId="{ED3D2B37-6173-4343-A88E-FEA934D439D1}" type="pres">
      <dgm:prSet presAssocID="{A45CD095-0EB1-4893-B1C2-AE00099200DB}" presName="bullet5b" presStyleLbl="node1" presStyleIdx="1" presStyleCnt="5"/>
      <dgm:spPr/>
    </dgm:pt>
    <dgm:pt modelId="{22CE4149-758A-4F11-AE1A-2CB1C0909197}" type="pres">
      <dgm:prSet presAssocID="{A45CD095-0EB1-4893-B1C2-AE00099200DB}" presName="textBox5b" presStyleLbl="revTx" presStyleIdx="1" presStyleCnt="5">
        <dgm:presLayoutVars>
          <dgm:bulletEnabled val="1"/>
        </dgm:presLayoutVars>
      </dgm:prSet>
      <dgm:spPr/>
    </dgm:pt>
    <dgm:pt modelId="{F9BFB045-9502-4B0F-BD28-4894BCD1234F}" type="pres">
      <dgm:prSet presAssocID="{F5002645-D88D-491A-935C-378BEB679098}" presName="bullet5c" presStyleLbl="node1" presStyleIdx="2" presStyleCnt="5"/>
      <dgm:spPr/>
    </dgm:pt>
    <dgm:pt modelId="{D2219AF1-0472-4A37-84D8-CDC673A12B25}" type="pres">
      <dgm:prSet presAssocID="{F5002645-D88D-491A-935C-378BEB679098}" presName="textBox5c" presStyleLbl="revTx" presStyleIdx="2" presStyleCnt="5">
        <dgm:presLayoutVars>
          <dgm:bulletEnabled val="1"/>
        </dgm:presLayoutVars>
      </dgm:prSet>
      <dgm:spPr/>
    </dgm:pt>
    <dgm:pt modelId="{BFD32D44-7A6D-42CC-A4A9-599E76D9CAEC}" type="pres">
      <dgm:prSet presAssocID="{C0721E84-8588-4F71-A7FD-95C95E139FEF}" presName="bullet5d" presStyleLbl="node1" presStyleIdx="3" presStyleCnt="5"/>
      <dgm:spPr/>
    </dgm:pt>
    <dgm:pt modelId="{3E4F715A-C736-4862-9140-CD8E13554B9C}" type="pres">
      <dgm:prSet presAssocID="{C0721E84-8588-4F71-A7FD-95C95E139FEF}" presName="textBox5d" presStyleLbl="revTx" presStyleIdx="3" presStyleCnt="5">
        <dgm:presLayoutVars>
          <dgm:bulletEnabled val="1"/>
        </dgm:presLayoutVars>
      </dgm:prSet>
      <dgm:spPr/>
    </dgm:pt>
    <dgm:pt modelId="{2D92A1D2-A524-4070-AB90-0AEFE3C42A0F}" type="pres">
      <dgm:prSet presAssocID="{55FF0B09-9DBB-48B3-B56B-81D3698408E9}" presName="bullet5e" presStyleLbl="node1" presStyleIdx="4" presStyleCnt="5"/>
      <dgm:spPr/>
    </dgm:pt>
    <dgm:pt modelId="{D3F2CFA5-B98E-410A-A7B2-2CAED721B7FD}" type="pres">
      <dgm:prSet presAssocID="{55FF0B09-9DBB-48B3-B56B-81D3698408E9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DB980210-05E1-401A-B309-60C706048AD5}" type="presOf" srcId="{6049F28D-8083-431D-9DFD-942FBB4DA1DE}" destId="{0E984AA5-48AF-40D0-8B09-57CA7CD2972E}" srcOrd="0" destOrd="0" presId="urn:microsoft.com/office/officeart/2005/8/layout/arrow2"/>
    <dgm:cxn modelId="{2789E217-007A-4CDE-A3C6-7D638F450B57}" srcId="{6049F28D-8083-431D-9DFD-942FBB4DA1DE}" destId="{C0721E84-8588-4F71-A7FD-95C95E139FEF}" srcOrd="3" destOrd="0" parTransId="{ACF956A2-D14C-4526-B05D-E632371C8F0E}" sibTransId="{A16B6C0E-C337-4C32-BAB6-32B3CF83906E}"/>
    <dgm:cxn modelId="{B8250C2C-000F-4F9A-9653-1C2EE8B24A9E}" type="presOf" srcId="{50292D98-F5D5-452B-8C07-5BEFC0E23D7C}" destId="{1D59DF07-E565-4036-B3C1-3A5640CFC406}" srcOrd="0" destOrd="0" presId="urn:microsoft.com/office/officeart/2005/8/layout/arrow2"/>
    <dgm:cxn modelId="{9418A32C-B2F9-41E0-94FB-ED5D1EEACC83}" type="presOf" srcId="{55FF0B09-9DBB-48B3-B56B-81D3698408E9}" destId="{D3F2CFA5-B98E-410A-A7B2-2CAED721B7FD}" srcOrd="0" destOrd="0" presId="urn:microsoft.com/office/officeart/2005/8/layout/arrow2"/>
    <dgm:cxn modelId="{3C328C35-3E66-48E9-B2B2-E02ED5DEE0F8}" srcId="{6049F28D-8083-431D-9DFD-942FBB4DA1DE}" destId="{50292D98-F5D5-452B-8C07-5BEFC0E23D7C}" srcOrd="0" destOrd="0" parTransId="{633FE7F4-6BC3-445A-905B-785D274C9DB4}" sibTransId="{09AC8823-9794-4CAE-BAD8-9F25547B1AEC}"/>
    <dgm:cxn modelId="{A3E48A3A-DE4E-44C1-9906-F6AD59DC0D86}" srcId="{6049F28D-8083-431D-9DFD-942FBB4DA1DE}" destId="{A45CD095-0EB1-4893-B1C2-AE00099200DB}" srcOrd="1" destOrd="0" parTransId="{35427FCC-7882-4DCB-A44C-8707FA621E8B}" sibTransId="{D2794BAF-A9ED-421C-BEAE-9DC144C09909}"/>
    <dgm:cxn modelId="{FC6AEC71-5A81-4AE3-BBC6-B78AE887750D}" srcId="{6049F28D-8083-431D-9DFD-942FBB4DA1DE}" destId="{55FF0B09-9DBB-48B3-B56B-81D3698408E9}" srcOrd="4" destOrd="0" parTransId="{8059CB3F-23CA-428D-89E0-446010819911}" sibTransId="{1F659C95-6489-4222-9625-301D76C469C1}"/>
    <dgm:cxn modelId="{1C04345A-6FE4-4C25-AC46-32B60A96F5D1}" type="presOf" srcId="{C0721E84-8588-4F71-A7FD-95C95E139FEF}" destId="{3E4F715A-C736-4862-9140-CD8E13554B9C}" srcOrd="0" destOrd="0" presId="urn:microsoft.com/office/officeart/2005/8/layout/arrow2"/>
    <dgm:cxn modelId="{38B457CA-C2F4-4F7E-91CF-1346F1D577F1}" srcId="{6049F28D-8083-431D-9DFD-942FBB4DA1DE}" destId="{F5002645-D88D-491A-935C-378BEB679098}" srcOrd="2" destOrd="0" parTransId="{5C724708-7BE8-4D5F-8A53-62EE9B7E6914}" sibTransId="{CF40D8CF-8644-4825-A62F-CF55B549E0D8}"/>
    <dgm:cxn modelId="{D6FCDCD1-FFBD-48FC-9F24-B8B6516212C8}" type="presOf" srcId="{F5002645-D88D-491A-935C-378BEB679098}" destId="{D2219AF1-0472-4A37-84D8-CDC673A12B25}" srcOrd="0" destOrd="0" presId="urn:microsoft.com/office/officeart/2005/8/layout/arrow2"/>
    <dgm:cxn modelId="{3892ECD2-74E1-41A6-BC76-C5E3C6A60AFC}" type="presOf" srcId="{A45CD095-0EB1-4893-B1C2-AE00099200DB}" destId="{22CE4149-758A-4F11-AE1A-2CB1C0909197}" srcOrd="0" destOrd="0" presId="urn:microsoft.com/office/officeart/2005/8/layout/arrow2"/>
    <dgm:cxn modelId="{EE568A02-5E93-4273-A5AA-0DE2BE481F40}" type="presParOf" srcId="{0E984AA5-48AF-40D0-8B09-57CA7CD2972E}" destId="{D500D363-D9A2-43A1-B66F-A7CCE3C57237}" srcOrd="0" destOrd="0" presId="urn:microsoft.com/office/officeart/2005/8/layout/arrow2"/>
    <dgm:cxn modelId="{F25E6EFA-8E68-4543-A545-69A96D674C06}" type="presParOf" srcId="{0E984AA5-48AF-40D0-8B09-57CA7CD2972E}" destId="{4D859ECA-B137-4560-AD71-3B23E3E89737}" srcOrd="1" destOrd="0" presId="urn:microsoft.com/office/officeart/2005/8/layout/arrow2"/>
    <dgm:cxn modelId="{4F60A034-9333-406B-A223-38925BF334D6}" type="presParOf" srcId="{4D859ECA-B137-4560-AD71-3B23E3E89737}" destId="{02AD3522-C6F7-4BA0-8B4C-8A1EB84AF2F5}" srcOrd="0" destOrd="0" presId="urn:microsoft.com/office/officeart/2005/8/layout/arrow2"/>
    <dgm:cxn modelId="{F51B2BAA-CC99-4463-BA5F-E73F44998AE8}" type="presParOf" srcId="{4D859ECA-B137-4560-AD71-3B23E3E89737}" destId="{1D59DF07-E565-4036-B3C1-3A5640CFC406}" srcOrd="1" destOrd="0" presId="urn:microsoft.com/office/officeart/2005/8/layout/arrow2"/>
    <dgm:cxn modelId="{F81D8C5F-A9EE-4184-BB5A-2BDA4F471B3F}" type="presParOf" srcId="{4D859ECA-B137-4560-AD71-3B23E3E89737}" destId="{ED3D2B37-6173-4343-A88E-FEA934D439D1}" srcOrd="2" destOrd="0" presId="urn:microsoft.com/office/officeart/2005/8/layout/arrow2"/>
    <dgm:cxn modelId="{EF5925D9-6490-4B42-A16D-CFE01FD6CEFB}" type="presParOf" srcId="{4D859ECA-B137-4560-AD71-3B23E3E89737}" destId="{22CE4149-758A-4F11-AE1A-2CB1C0909197}" srcOrd="3" destOrd="0" presId="urn:microsoft.com/office/officeart/2005/8/layout/arrow2"/>
    <dgm:cxn modelId="{51505CBC-385D-4A7A-8BF2-44F3ECB37F01}" type="presParOf" srcId="{4D859ECA-B137-4560-AD71-3B23E3E89737}" destId="{F9BFB045-9502-4B0F-BD28-4894BCD1234F}" srcOrd="4" destOrd="0" presId="urn:microsoft.com/office/officeart/2005/8/layout/arrow2"/>
    <dgm:cxn modelId="{7056076E-856D-4B39-BDAF-5754D6DB034B}" type="presParOf" srcId="{4D859ECA-B137-4560-AD71-3B23E3E89737}" destId="{D2219AF1-0472-4A37-84D8-CDC673A12B25}" srcOrd="5" destOrd="0" presId="urn:microsoft.com/office/officeart/2005/8/layout/arrow2"/>
    <dgm:cxn modelId="{402CBA8B-A254-4D45-B912-7B66575B3EEE}" type="presParOf" srcId="{4D859ECA-B137-4560-AD71-3B23E3E89737}" destId="{BFD32D44-7A6D-42CC-A4A9-599E76D9CAEC}" srcOrd="6" destOrd="0" presId="urn:microsoft.com/office/officeart/2005/8/layout/arrow2"/>
    <dgm:cxn modelId="{BA147284-448A-4EB8-A1F5-DBC71BC8438E}" type="presParOf" srcId="{4D859ECA-B137-4560-AD71-3B23E3E89737}" destId="{3E4F715A-C736-4862-9140-CD8E13554B9C}" srcOrd="7" destOrd="0" presId="urn:microsoft.com/office/officeart/2005/8/layout/arrow2"/>
    <dgm:cxn modelId="{B57BDAD8-03BD-46FD-A441-BF169C10B641}" type="presParOf" srcId="{4D859ECA-B137-4560-AD71-3B23E3E89737}" destId="{2D92A1D2-A524-4070-AB90-0AEFE3C42A0F}" srcOrd="8" destOrd="0" presId="urn:microsoft.com/office/officeart/2005/8/layout/arrow2"/>
    <dgm:cxn modelId="{8A08DCFE-4AAE-4BE9-85DF-366FF93EEF9D}" type="presParOf" srcId="{4D859ECA-B137-4560-AD71-3B23E3E89737}" destId="{D3F2CFA5-B98E-410A-A7B2-2CAED721B7F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49F28D-8083-431D-9DFD-942FBB4DA1DE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C0721E84-8588-4F71-A7FD-95C95E139FEF}">
      <dgm:prSet custT="1"/>
      <dgm:spPr/>
      <dgm:t>
        <a:bodyPr/>
        <a:lstStyle/>
        <a:p>
          <a:r>
            <a:rPr lang="en-US" sz="1400" b="1" dirty="0"/>
            <a:t>Higher efficiency with sector coupling</a:t>
          </a:r>
          <a:endParaRPr lang="en-GB" sz="1400" dirty="0"/>
        </a:p>
      </dgm:t>
    </dgm:pt>
    <dgm:pt modelId="{ACF956A2-D14C-4526-B05D-E632371C8F0E}" type="parTrans" cxnId="{2789E217-007A-4CDE-A3C6-7D638F450B57}">
      <dgm:prSet/>
      <dgm:spPr/>
      <dgm:t>
        <a:bodyPr/>
        <a:lstStyle/>
        <a:p>
          <a:endParaRPr lang="en-GB"/>
        </a:p>
      </dgm:t>
    </dgm:pt>
    <dgm:pt modelId="{A16B6C0E-C337-4C32-BAB6-32B3CF83906E}" type="sibTrans" cxnId="{2789E217-007A-4CDE-A3C6-7D638F450B57}">
      <dgm:prSet/>
      <dgm:spPr/>
      <dgm:t>
        <a:bodyPr/>
        <a:lstStyle/>
        <a:p>
          <a:endParaRPr lang="en-GB"/>
        </a:p>
      </dgm:t>
    </dgm:pt>
    <dgm:pt modelId="{507EB2AF-2127-4D4B-9A03-6FCC2BE73FCE}">
      <dgm:prSet custT="1"/>
      <dgm:spPr/>
      <dgm:t>
        <a:bodyPr/>
        <a:lstStyle/>
        <a:p>
          <a:pPr algn="l"/>
          <a:r>
            <a:rPr lang="en-US" sz="1400" b="1" dirty="0"/>
            <a:t>Large cost savings v new </a:t>
          </a:r>
          <a:r>
            <a:rPr lang="en-US" sz="1400" b="1" dirty="0" err="1"/>
            <a:t>elec</a:t>
          </a:r>
          <a:r>
            <a:rPr lang="en-US" sz="1400" b="1" dirty="0"/>
            <a:t> networks</a:t>
          </a:r>
          <a:endParaRPr lang="en-GB" sz="1400" b="1" dirty="0"/>
        </a:p>
      </dgm:t>
    </dgm:pt>
    <dgm:pt modelId="{86570D00-5C68-46BB-87F2-93BDD4F467C7}" type="parTrans" cxnId="{E6BA4426-940E-4E7C-B136-C61973F8E634}">
      <dgm:prSet/>
      <dgm:spPr/>
      <dgm:t>
        <a:bodyPr/>
        <a:lstStyle/>
        <a:p>
          <a:endParaRPr lang="en-GB"/>
        </a:p>
      </dgm:t>
    </dgm:pt>
    <dgm:pt modelId="{65CC9DE7-DB88-4ADD-B700-F8D459A24435}" type="sibTrans" cxnId="{E6BA4426-940E-4E7C-B136-C61973F8E634}">
      <dgm:prSet/>
      <dgm:spPr/>
      <dgm:t>
        <a:bodyPr/>
        <a:lstStyle/>
        <a:p>
          <a:endParaRPr lang="en-GB"/>
        </a:p>
      </dgm:t>
    </dgm:pt>
    <dgm:pt modelId="{830F5216-1308-4541-AA01-E0DC834F9DA6}">
      <dgm:prSet custT="1"/>
      <dgm:spPr/>
      <dgm:t>
        <a:bodyPr/>
        <a:lstStyle/>
        <a:p>
          <a:r>
            <a:rPr lang="en-US" sz="1400" b="1" dirty="0"/>
            <a:t>Enables transition from </a:t>
          </a:r>
          <a:r>
            <a:rPr lang="en-US" sz="1400" b="1" dirty="0" err="1"/>
            <a:t>nat</a:t>
          </a:r>
          <a:r>
            <a:rPr lang="en-US" sz="1400" b="1" dirty="0"/>
            <a:t> gas to  renew/decarb gases</a:t>
          </a:r>
          <a:endParaRPr lang="en-GB" sz="800" b="1" dirty="0"/>
        </a:p>
      </dgm:t>
    </dgm:pt>
    <dgm:pt modelId="{0AC929BD-C121-4FA4-87A9-E23E86B8D61B}" type="parTrans" cxnId="{3E5575D9-3621-439F-8EA1-9BE5004E0E66}">
      <dgm:prSet/>
      <dgm:spPr/>
      <dgm:t>
        <a:bodyPr/>
        <a:lstStyle/>
        <a:p>
          <a:endParaRPr lang="en-GB"/>
        </a:p>
      </dgm:t>
    </dgm:pt>
    <dgm:pt modelId="{0546007D-BF3D-4794-98F3-34AE857A135F}" type="sibTrans" cxnId="{3E5575D9-3621-439F-8EA1-9BE5004E0E66}">
      <dgm:prSet/>
      <dgm:spPr/>
      <dgm:t>
        <a:bodyPr/>
        <a:lstStyle/>
        <a:p>
          <a:endParaRPr lang="en-GB"/>
        </a:p>
      </dgm:t>
    </dgm:pt>
    <dgm:pt modelId="{B7BF2A90-289A-43D8-A5C2-B096A9513C48}">
      <dgm:prSet custT="1"/>
      <dgm:spPr/>
      <dgm:t>
        <a:bodyPr/>
        <a:lstStyle/>
        <a:p>
          <a:pPr algn="l"/>
          <a:r>
            <a:rPr lang="en-US" sz="1400" b="1" dirty="0"/>
            <a:t>Sector integration - </a:t>
          </a:r>
          <a:r>
            <a:rPr lang="en-US" sz="1400" b="1" dirty="0" err="1"/>
            <a:t>optimise</a:t>
          </a:r>
          <a:r>
            <a:rPr lang="en-US" sz="1400" b="1" dirty="0"/>
            <a:t> local resources </a:t>
          </a:r>
          <a:endParaRPr lang="en-GB" sz="1400" dirty="0"/>
        </a:p>
      </dgm:t>
    </dgm:pt>
    <dgm:pt modelId="{EB6F5C15-3A29-4B9C-8910-FC31ED903FA1}" type="parTrans" cxnId="{30C0C2F8-2C96-4138-85A4-7472C9BAA34D}">
      <dgm:prSet/>
      <dgm:spPr/>
      <dgm:t>
        <a:bodyPr/>
        <a:lstStyle/>
        <a:p>
          <a:endParaRPr lang="en-GB"/>
        </a:p>
      </dgm:t>
    </dgm:pt>
    <dgm:pt modelId="{61456440-7BDD-429B-AED4-A74F28FE6C80}" type="sibTrans" cxnId="{30C0C2F8-2C96-4138-85A4-7472C9BAA34D}">
      <dgm:prSet/>
      <dgm:spPr/>
      <dgm:t>
        <a:bodyPr/>
        <a:lstStyle/>
        <a:p>
          <a:endParaRPr lang="en-GB"/>
        </a:p>
      </dgm:t>
    </dgm:pt>
    <dgm:pt modelId="{99D50AB3-19A5-4DF0-8393-F912F5AB4B77}">
      <dgm:prSet custT="1"/>
      <dgm:spPr/>
      <dgm:t>
        <a:bodyPr/>
        <a:lstStyle/>
        <a:p>
          <a:r>
            <a:rPr lang="en-US" sz="1400" b="1" dirty="0"/>
            <a:t>Increased renewable energy storage</a:t>
          </a:r>
          <a:endParaRPr lang="en-GB" sz="1400" dirty="0"/>
        </a:p>
      </dgm:t>
    </dgm:pt>
    <dgm:pt modelId="{1D013352-DB59-4907-BD25-48BAC1E5C9D9}" type="parTrans" cxnId="{3BF259CE-38A5-4098-B753-C1300E33B9B0}">
      <dgm:prSet/>
      <dgm:spPr/>
      <dgm:t>
        <a:bodyPr/>
        <a:lstStyle/>
        <a:p>
          <a:endParaRPr lang="en-GB"/>
        </a:p>
      </dgm:t>
    </dgm:pt>
    <dgm:pt modelId="{13252FE4-C56B-4CA5-9A6D-663A0D0BEC0C}" type="sibTrans" cxnId="{3BF259CE-38A5-4098-B753-C1300E33B9B0}">
      <dgm:prSet/>
      <dgm:spPr/>
      <dgm:t>
        <a:bodyPr/>
        <a:lstStyle/>
        <a:p>
          <a:endParaRPr lang="en-GB"/>
        </a:p>
      </dgm:t>
    </dgm:pt>
    <dgm:pt modelId="{0E984AA5-48AF-40D0-8B09-57CA7CD2972E}" type="pres">
      <dgm:prSet presAssocID="{6049F28D-8083-431D-9DFD-942FBB4DA1DE}" presName="arrowDiagram" presStyleCnt="0">
        <dgm:presLayoutVars>
          <dgm:chMax val="5"/>
          <dgm:dir/>
          <dgm:resizeHandles val="exact"/>
        </dgm:presLayoutVars>
      </dgm:prSet>
      <dgm:spPr/>
    </dgm:pt>
    <dgm:pt modelId="{D500D363-D9A2-43A1-B66F-A7CCE3C57237}" type="pres">
      <dgm:prSet presAssocID="{6049F28D-8083-431D-9DFD-942FBB4DA1DE}" presName="arrow" presStyleLbl="bgShp" presStyleIdx="0" presStyleCnt="1"/>
      <dgm:spPr/>
    </dgm:pt>
    <dgm:pt modelId="{B020C863-553B-4D15-AF19-FA832F1BA30C}" type="pres">
      <dgm:prSet presAssocID="{6049F28D-8083-431D-9DFD-942FBB4DA1DE}" presName="arrowDiagram5" presStyleCnt="0"/>
      <dgm:spPr/>
    </dgm:pt>
    <dgm:pt modelId="{99116A13-BA14-445F-8B69-F957E50903F0}" type="pres">
      <dgm:prSet presAssocID="{C0721E84-8588-4F71-A7FD-95C95E139FEF}" presName="bullet5a" presStyleLbl="node1" presStyleIdx="0" presStyleCnt="5"/>
      <dgm:spPr/>
    </dgm:pt>
    <dgm:pt modelId="{84A9DF66-1038-4C24-8B68-5B5DC9B695A1}" type="pres">
      <dgm:prSet presAssocID="{C0721E84-8588-4F71-A7FD-95C95E139FEF}" presName="textBox5a" presStyleLbl="revTx" presStyleIdx="0" presStyleCnt="5" custScaleX="114669">
        <dgm:presLayoutVars>
          <dgm:bulletEnabled val="1"/>
        </dgm:presLayoutVars>
      </dgm:prSet>
      <dgm:spPr/>
    </dgm:pt>
    <dgm:pt modelId="{FBFBFE4E-04BB-4B15-8F66-9D21983FAA1B}" type="pres">
      <dgm:prSet presAssocID="{99D50AB3-19A5-4DF0-8393-F912F5AB4B77}" presName="bullet5b" presStyleLbl="node1" presStyleIdx="1" presStyleCnt="5"/>
      <dgm:spPr/>
    </dgm:pt>
    <dgm:pt modelId="{7FC8E9F2-A183-49A7-90D0-AFD646520BB9}" type="pres">
      <dgm:prSet presAssocID="{99D50AB3-19A5-4DF0-8393-F912F5AB4B77}" presName="textBox5b" presStyleLbl="revTx" presStyleIdx="1" presStyleCnt="5">
        <dgm:presLayoutVars>
          <dgm:bulletEnabled val="1"/>
        </dgm:presLayoutVars>
      </dgm:prSet>
      <dgm:spPr/>
    </dgm:pt>
    <dgm:pt modelId="{D76F6919-7F28-469C-8086-03D31D2473BE}" type="pres">
      <dgm:prSet presAssocID="{507EB2AF-2127-4D4B-9A03-6FCC2BE73FCE}" presName="bullet5c" presStyleLbl="node1" presStyleIdx="2" presStyleCnt="5"/>
      <dgm:spPr/>
    </dgm:pt>
    <dgm:pt modelId="{1908B599-4E2D-4750-8F72-4CC220540921}" type="pres">
      <dgm:prSet presAssocID="{507EB2AF-2127-4D4B-9A03-6FCC2BE73FCE}" presName="textBox5c" presStyleLbl="revTx" presStyleIdx="2" presStyleCnt="5">
        <dgm:presLayoutVars>
          <dgm:bulletEnabled val="1"/>
        </dgm:presLayoutVars>
      </dgm:prSet>
      <dgm:spPr/>
    </dgm:pt>
    <dgm:pt modelId="{5ABC2377-9B61-4A7E-A19E-118417FC961B}" type="pres">
      <dgm:prSet presAssocID="{B7BF2A90-289A-43D8-A5C2-B096A9513C48}" presName="bullet5d" presStyleLbl="node1" presStyleIdx="3" presStyleCnt="5"/>
      <dgm:spPr/>
    </dgm:pt>
    <dgm:pt modelId="{36E11E3B-9697-4B26-A63E-F0CF55A78846}" type="pres">
      <dgm:prSet presAssocID="{B7BF2A90-289A-43D8-A5C2-B096A9513C48}" presName="textBox5d" presStyleLbl="revTx" presStyleIdx="3" presStyleCnt="5">
        <dgm:presLayoutVars>
          <dgm:bulletEnabled val="1"/>
        </dgm:presLayoutVars>
      </dgm:prSet>
      <dgm:spPr/>
    </dgm:pt>
    <dgm:pt modelId="{F41C3621-08C6-456A-AE87-DE85C52BF864}" type="pres">
      <dgm:prSet presAssocID="{830F5216-1308-4541-AA01-E0DC834F9DA6}" presName="bullet5e" presStyleLbl="node1" presStyleIdx="4" presStyleCnt="5"/>
      <dgm:spPr/>
    </dgm:pt>
    <dgm:pt modelId="{60CDCFD4-906D-4501-BDA8-F2C2A35B634D}" type="pres">
      <dgm:prSet presAssocID="{830F5216-1308-4541-AA01-E0DC834F9DA6}" presName="textBox5e" presStyleLbl="revTx" presStyleIdx="4" presStyleCnt="5" custScaleX="137956" custScaleY="69117" custLinFactNeighborX="19352" custLinFactNeighborY="-9816">
        <dgm:presLayoutVars>
          <dgm:bulletEnabled val="1"/>
        </dgm:presLayoutVars>
      </dgm:prSet>
      <dgm:spPr/>
    </dgm:pt>
  </dgm:ptLst>
  <dgm:cxnLst>
    <dgm:cxn modelId="{DB980210-05E1-401A-B309-60C706048AD5}" type="presOf" srcId="{6049F28D-8083-431D-9DFD-942FBB4DA1DE}" destId="{0E984AA5-48AF-40D0-8B09-57CA7CD2972E}" srcOrd="0" destOrd="0" presId="urn:microsoft.com/office/officeart/2005/8/layout/arrow2"/>
    <dgm:cxn modelId="{2789E217-007A-4CDE-A3C6-7D638F450B57}" srcId="{6049F28D-8083-431D-9DFD-942FBB4DA1DE}" destId="{C0721E84-8588-4F71-A7FD-95C95E139FEF}" srcOrd="0" destOrd="0" parTransId="{ACF956A2-D14C-4526-B05D-E632371C8F0E}" sibTransId="{A16B6C0E-C337-4C32-BAB6-32B3CF83906E}"/>
    <dgm:cxn modelId="{D1513823-B1B7-4CAA-8B71-2CD47EA88C33}" type="presOf" srcId="{507EB2AF-2127-4D4B-9A03-6FCC2BE73FCE}" destId="{1908B599-4E2D-4750-8F72-4CC220540921}" srcOrd="0" destOrd="0" presId="urn:microsoft.com/office/officeart/2005/8/layout/arrow2"/>
    <dgm:cxn modelId="{E6BA4426-940E-4E7C-B136-C61973F8E634}" srcId="{6049F28D-8083-431D-9DFD-942FBB4DA1DE}" destId="{507EB2AF-2127-4D4B-9A03-6FCC2BE73FCE}" srcOrd="2" destOrd="0" parTransId="{86570D00-5C68-46BB-87F2-93BDD4F467C7}" sibTransId="{65CC9DE7-DB88-4ADD-B700-F8D459A24435}"/>
    <dgm:cxn modelId="{75E07138-1A4C-4EDA-9DC3-334055638757}" type="presOf" srcId="{99D50AB3-19A5-4DF0-8393-F912F5AB4B77}" destId="{7FC8E9F2-A183-49A7-90D0-AFD646520BB9}" srcOrd="0" destOrd="0" presId="urn:microsoft.com/office/officeart/2005/8/layout/arrow2"/>
    <dgm:cxn modelId="{0D631C50-6838-46EE-9E6C-79056C0DBE86}" type="presOf" srcId="{C0721E84-8588-4F71-A7FD-95C95E139FEF}" destId="{84A9DF66-1038-4C24-8B68-5B5DC9B695A1}" srcOrd="0" destOrd="0" presId="urn:microsoft.com/office/officeart/2005/8/layout/arrow2"/>
    <dgm:cxn modelId="{ACB68CC0-0EF6-46FA-A5AB-0B911D819F4C}" type="presOf" srcId="{B7BF2A90-289A-43D8-A5C2-B096A9513C48}" destId="{36E11E3B-9697-4B26-A63E-F0CF55A78846}" srcOrd="0" destOrd="0" presId="urn:microsoft.com/office/officeart/2005/8/layout/arrow2"/>
    <dgm:cxn modelId="{3BF259CE-38A5-4098-B753-C1300E33B9B0}" srcId="{6049F28D-8083-431D-9DFD-942FBB4DA1DE}" destId="{99D50AB3-19A5-4DF0-8393-F912F5AB4B77}" srcOrd="1" destOrd="0" parTransId="{1D013352-DB59-4907-BD25-48BAC1E5C9D9}" sibTransId="{13252FE4-C56B-4CA5-9A6D-663A0D0BEC0C}"/>
    <dgm:cxn modelId="{3E5575D9-3621-439F-8EA1-9BE5004E0E66}" srcId="{6049F28D-8083-431D-9DFD-942FBB4DA1DE}" destId="{830F5216-1308-4541-AA01-E0DC834F9DA6}" srcOrd="4" destOrd="0" parTransId="{0AC929BD-C121-4FA4-87A9-E23E86B8D61B}" sibTransId="{0546007D-BF3D-4794-98F3-34AE857A135F}"/>
    <dgm:cxn modelId="{793AE3DA-8E8C-49CC-A94A-142B8478C021}" type="presOf" srcId="{830F5216-1308-4541-AA01-E0DC834F9DA6}" destId="{60CDCFD4-906D-4501-BDA8-F2C2A35B634D}" srcOrd="0" destOrd="0" presId="urn:microsoft.com/office/officeart/2005/8/layout/arrow2"/>
    <dgm:cxn modelId="{30C0C2F8-2C96-4138-85A4-7472C9BAA34D}" srcId="{6049F28D-8083-431D-9DFD-942FBB4DA1DE}" destId="{B7BF2A90-289A-43D8-A5C2-B096A9513C48}" srcOrd="3" destOrd="0" parTransId="{EB6F5C15-3A29-4B9C-8910-FC31ED903FA1}" sibTransId="{61456440-7BDD-429B-AED4-A74F28FE6C80}"/>
    <dgm:cxn modelId="{EE568A02-5E93-4273-A5AA-0DE2BE481F40}" type="presParOf" srcId="{0E984AA5-48AF-40D0-8B09-57CA7CD2972E}" destId="{D500D363-D9A2-43A1-B66F-A7CCE3C57237}" srcOrd="0" destOrd="0" presId="urn:microsoft.com/office/officeart/2005/8/layout/arrow2"/>
    <dgm:cxn modelId="{6A599A44-E266-4D32-917F-300AA3F29B07}" type="presParOf" srcId="{0E984AA5-48AF-40D0-8B09-57CA7CD2972E}" destId="{B020C863-553B-4D15-AF19-FA832F1BA30C}" srcOrd="1" destOrd="0" presId="urn:microsoft.com/office/officeart/2005/8/layout/arrow2"/>
    <dgm:cxn modelId="{2566B5EA-F99E-464F-9592-CFC22D5B3506}" type="presParOf" srcId="{B020C863-553B-4D15-AF19-FA832F1BA30C}" destId="{99116A13-BA14-445F-8B69-F957E50903F0}" srcOrd="0" destOrd="0" presId="urn:microsoft.com/office/officeart/2005/8/layout/arrow2"/>
    <dgm:cxn modelId="{0E97E89C-C9B6-4C5E-8A9D-EBD837C4CF0B}" type="presParOf" srcId="{B020C863-553B-4D15-AF19-FA832F1BA30C}" destId="{84A9DF66-1038-4C24-8B68-5B5DC9B695A1}" srcOrd="1" destOrd="0" presId="urn:microsoft.com/office/officeart/2005/8/layout/arrow2"/>
    <dgm:cxn modelId="{F58052FC-5C7C-471A-A3DC-36C7F66E71D8}" type="presParOf" srcId="{B020C863-553B-4D15-AF19-FA832F1BA30C}" destId="{FBFBFE4E-04BB-4B15-8F66-9D21983FAA1B}" srcOrd="2" destOrd="0" presId="urn:microsoft.com/office/officeart/2005/8/layout/arrow2"/>
    <dgm:cxn modelId="{BDF162A5-42AD-48DE-BAC4-B8878064036F}" type="presParOf" srcId="{B020C863-553B-4D15-AF19-FA832F1BA30C}" destId="{7FC8E9F2-A183-49A7-90D0-AFD646520BB9}" srcOrd="3" destOrd="0" presId="urn:microsoft.com/office/officeart/2005/8/layout/arrow2"/>
    <dgm:cxn modelId="{ACCF0BA2-9435-4CB0-8D45-3FA38E52AA7F}" type="presParOf" srcId="{B020C863-553B-4D15-AF19-FA832F1BA30C}" destId="{D76F6919-7F28-469C-8086-03D31D2473BE}" srcOrd="4" destOrd="0" presId="urn:microsoft.com/office/officeart/2005/8/layout/arrow2"/>
    <dgm:cxn modelId="{F228F536-6F0B-48F2-A9D9-563A4AD77DE6}" type="presParOf" srcId="{B020C863-553B-4D15-AF19-FA832F1BA30C}" destId="{1908B599-4E2D-4750-8F72-4CC220540921}" srcOrd="5" destOrd="0" presId="urn:microsoft.com/office/officeart/2005/8/layout/arrow2"/>
    <dgm:cxn modelId="{B86F430A-69F7-426D-81D8-00A514816474}" type="presParOf" srcId="{B020C863-553B-4D15-AF19-FA832F1BA30C}" destId="{5ABC2377-9B61-4A7E-A19E-118417FC961B}" srcOrd="6" destOrd="0" presId="urn:microsoft.com/office/officeart/2005/8/layout/arrow2"/>
    <dgm:cxn modelId="{41549A5F-4B0B-4863-9287-D0F1905EF4C1}" type="presParOf" srcId="{B020C863-553B-4D15-AF19-FA832F1BA30C}" destId="{36E11E3B-9697-4B26-A63E-F0CF55A78846}" srcOrd="7" destOrd="0" presId="urn:microsoft.com/office/officeart/2005/8/layout/arrow2"/>
    <dgm:cxn modelId="{121ADC53-E459-4AFE-8EE7-D1C1A677D4B2}" type="presParOf" srcId="{B020C863-553B-4D15-AF19-FA832F1BA30C}" destId="{F41C3621-08C6-456A-AE87-DE85C52BF864}" srcOrd="8" destOrd="0" presId="urn:microsoft.com/office/officeart/2005/8/layout/arrow2"/>
    <dgm:cxn modelId="{517F150C-3713-4461-A88B-B51BF3C16752}" type="presParOf" srcId="{B020C863-553B-4D15-AF19-FA832F1BA30C}" destId="{60CDCFD4-906D-4501-BDA8-F2C2A35B634D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0D363-D9A2-43A1-B66F-A7CCE3C57237}">
      <dsp:nvSpPr>
        <dsp:cNvPr id="0" name=""/>
        <dsp:cNvSpPr/>
      </dsp:nvSpPr>
      <dsp:spPr>
        <a:xfrm>
          <a:off x="7043" y="0"/>
          <a:ext cx="6134550" cy="383409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AD3522-C6F7-4BA0-8B4C-8A1EB84AF2F5}">
      <dsp:nvSpPr>
        <dsp:cNvPr id="0" name=""/>
        <dsp:cNvSpPr/>
      </dsp:nvSpPr>
      <dsp:spPr>
        <a:xfrm>
          <a:off x="611296" y="2851032"/>
          <a:ext cx="141094" cy="14109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59DF07-E565-4036-B3C1-3A5640CFC406}">
      <dsp:nvSpPr>
        <dsp:cNvPr id="0" name=""/>
        <dsp:cNvSpPr/>
      </dsp:nvSpPr>
      <dsp:spPr>
        <a:xfrm>
          <a:off x="641477" y="2921579"/>
          <a:ext cx="884358" cy="912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76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Socially acceptable</a:t>
          </a:r>
          <a:endParaRPr lang="en-GB" sz="1400" kern="1200" dirty="0"/>
        </a:p>
      </dsp:txBody>
      <dsp:txXfrm>
        <a:off x="641477" y="2921579"/>
        <a:ext cx="884358" cy="912514"/>
      </dsp:txXfrm>
    </dsp:sp>
    <dsp:sp modelId="{ED3D2B37-6173-4343-A88E-FEA934D439D1}">
      <dsp:nvSpPr>
        <dsp:cNvPr id="0" name=""/>
        <dsp:cNvSpPr/>
      </dsp:nvSpPr>
      <dsp:spPr>
        <a:xfrm>
          <a:off x="1375048" y="2117186"/>
          <a:ext cx="220843" cy="2208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CE4149-758A-4F11-AE1A-2CB1C0909197}">
      <dsp:nvSpPr>
        <dsp:cNvPr id="0" name=""/>
        <dsp:cNvSpPr/>
      </dsp:nvSpPr>
      <dsp:spPr>
        <a:xfrm>
          <a:off x="1485469" y="2227608"/>
          <a:ext cx="1018335" cy="16064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021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Reliable energy supplier</a:t>
          </a:r>
          <a:endParaRPr lang="en-GB" sz="1400" kern="1200" dirty="0"/>
        </a:p>
      </dsp:txBody>
      <dsp:txXfrm>
        <a:off x="1485469" y="2227608"/>
        <a:ext cx="1018335" cy="1606485"/>
      </dsp:txXfrm>
    </dsp:sp>
    <dsp:sp modelId="{F9BFB045-9502-4B0F-BD28-4894BCD1234F}">
      <dsp:nvSpPr>
        <dsp:cNvPr id="0" name=""/>
        <dsp:cNvSpPr/>
      </dsp:nvSpPr>
      <dsp:spPr>
        <a:xfrm>
          <a:off x="2356576" y="1532103"/>
          <a:ext cx="294458" cy="2944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219AF1-0472-4A37-84D8-CDC673A12B25}">
      <dsp:nvSpPr>
        <dsp:cNvPr id="0" name=""/>
        <dsp:cNvSpPr/>
      </dsp:nvSpPr>
      <dsp:spPr>
        <a:xfrm>
          <a:off x="2503805" y="1679333"/>
          <a:ext cx="1183968" cy="2154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027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Grid balancing &amp; flexibility, </a:t>
          </a:r>
          <a:r>
            <a:rPr lang="en-US" sz="1400" b="1" kern="1200" dirty="0" err="1"/>
            <a:t>SoS</a:t>
          </a:r>
          <a:r>
            <a:rPr lang="en-US" sz="1400" b="1" kern="1200" dirty="0"/>
            <a:t> </a:t>
          </a:r>
          <a:endParaRPr lang="en-GB" sz="1400" kern="1200" dirty="0"/>
        </a:p>
      </dsp:txBody>
      <dsp:txXfrm>
        <a:off x="2503805" y="1679333"/>
        <a:ext cx="1183968" cy="2154760"/>
      </dsp:txXfrm>
    </dsp:sp>
    <dsp:sp modelId="{BFD32D44-7A6D-42CC-A4A9-599E76D9CAEC}">
      <dsp:nvSpPr>
        <dsp:cNvPr id="0" name=""/>
        <dsp:cNvSpPr/>
      </dsp:nvSpPr>
      <dsp:spPr>
        <a:xfrm>
          <a:off x="3497602" y="1075079"/>
          <a:ext cx="380342" cy="3803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4F715A-C736-4862-9140-CD8E13554B9C}">
      <dsp:nvSpPr>
        <dsp:cNvPr id="0" name=""/>
        <dsp:cNvSpPr/>
      </dsp:nvSpPr>
      <dsp:spPr>
        <a:xfrm>
          <a:off x="3687773" y="1265251"/>
          <a:ext cx="1226910" cy="2568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535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Delivers affordable energy </a:t>
          </a:r>
          <a:endParaRPr lang="en-GB" sz="1400" kern="1200" dirty="0"/>
        </a:p>
      </dsp:txBody>
      <dsp:txXfrm>
        <a:off x="3687773" y="1265251"/>
        <a:ext cx="1226910" cy="2568842"/>
      </dsp:txXfrm>
    </dsp:sp>
    <dsp:sp modelId="{2D92A1D2-A524-4070-AB90-0AEFE3C42A0F}">
      <dsp:nvSpPr>
        <dsp:cNvPr id="0" name=""/>
        <dsp:cNvSpPr/>
      </dsp:nvSpPr>
      <dsp:spPr>
        <a:xfrm>
          <a:off x="4672368" y="769886"/>
          <a:ext cx="484629" cy="48462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2CFA5-B98E-410A-A7B2-2CAED721B7FD}">
      <dsp:nvSpPr>
        <dsp:cNvPr id="0" name=""/>
        <dsp:cNvSpPr/>
      </dsp:nvSpPr>
      <dsp:spPr>
        <a:xfrm>
          <a:off x="4914683" y="1012200"/>
          <a:ext cx="1226910" cy="28218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795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Delivers fast emission reductions</a:t>
          </a:r>
          <a:endParaRPr lang="en-GB" sz="1400" b="1" kern="1200" dirty="0"/>
        </a:p>
      </dsp:txBody>
      <dsp:txXfrm>
        <a:off x="4914683" y="1012200"/>
        <a:ext cx="1226910" cy="28218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0D363-D9A2-43A1-B66F-A7CCE3C57237}">
      <dsp:nvSpPr>
        <dsp:cNvPr id="0" name=""/>
        <dsp:cNvSpPr/>
      </dsp:nvSpPr>
      <dsp:spPr>
        <a:xfrm>
          <a:off x="1151406" y="0"/>
          <a:ext cx="6300180" cy="393761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16A13-BA14-445F-8B69-F957E50903F0}">
      <dsp:nvSpPr>
        <dsp:cNvPr id="0" name=""/>
        <dsp:cNvSpPr/>
      </dsp:nvSpPr>
      <dsp:spPr>
        <a:xfrm>
          <a:off x="1771974" y="2928009"/>
          <a:ext cx="144904" cy="144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9DF66-1038-4C24-8B68-5B5DC9B695A1}">
      <dsp:nvSpPr>
        <dsp:cNvPr id="0" name=""/>
        <dsp:cNvSpPr/>
      </dsp:nvSpPr>
      <dsp:spPr>
        <a:xfrm>
          <a:off x="1783892" y="3000461"/>
          <a:ext cx="946390" cy="937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782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Higher efficiency with sector coupling</a:t>
          </a:r>
          <a:endParaRPr lang="en-GB" sz="1400" kern="1200" dirty="0"/>
        </a:p>
      </dsp:txBody>
      <dsp:txXfrm>
        <a:off x="1783892" y="3000461"/>
        <a:ext cx="946390" cy="937151"/>
      </dsp:txXfrm>
    </dsp:sp>
    <dsp:sp modelId="{FBFBFE4E-04BB-4B15-8F66-9D21983FAA1B}">
      <dsp:nvSpPr>
        <dsp:cNvPr id="0" name=""/>
        <dsp:cNvSpPr/>
      </dsp:nvSpPr>
      <dsp:spPr>
        <a:xfrm>
          <a:off x="2556346" y="2174349"/>
          <a:ext cx="226806" cy="2268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C8E9F2-A183-49A7-90D0-AFD646520BB9}">
      <dsp:nvSpPr>
        <dsp:cNvPr id="0" name=""/>
        <dsp:cNvSpPr/>
      </dsp:nvSpPr>
      <dsp:spPr>
        <a:xfrm>
          <a:off x="2669749" y="2287753"/>
          <a:ext cx="1045830" cy="1649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18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Increased renewable energy storage</a:t>
          </a:r>
          <a:endParaRPr lang="en-GB" sz="1400" kern="1200" dirty="0"/>
        </a:p>
      </dsp:txBody>
      <dsp:txXfrm>
        <a:off x="2669749" y="2287753"/>
        <a:ext cx="1045830" cy="1649859"/>
      </dsp:txXfrm>
    </dsp:sp>
    <dsp:sp modelId="{D76F6919-7F28-469C-8086-03D31D2473BE}">
      <dsp:nvSpPr>
        <dsp:cNvPr id="0" name=""/>
        <dsp:cNvSpPr/>
      </dsp:nvSpPr>
      <dsp:spPr>
        <a:xfrm>
          <a:off x="3564375" y="1573470"/>
          <a:ext cx="302408" cy="3024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08B599-4E2D-4750-8F72-4CC220540921}">
      <dsp:nvSpPr>
        <dsp:cNvPr id="0" name=""/>
        <dsp:cNvSpPr/>
      </dsp:nvSpPr>
      <dsp:spPr>
        <a:xfrm>
          <a:off x="3715579" y="1724674"/>
          <a:ext cx="1215934" cy="2212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24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Large cost savings v new </a:t>
          </a:r>
          <a:r>
            <a:rPr lang="en-US" sz="1400" b="1" kern="1200" dirty="0" err="1"/>
            <a:t>elec</a:t>
          </a:r>
          <a:r>
            <a:rPr lang="en-US" sz="1400" b="1" kern="1200" dirty="0"/>
            <a:t> networks</a:t>
          </a:r>
          <a:endParaRPr lang="en-GB" sz="1400" b="1" kern="1200" dirty="0"/>
        </a:p>
      </dsp:txBody>
      <dsp:txXfrm>
        <a:off x="3715579" y="1724674"/>
        <a:ext cx="1215934" cy="2212938"/>
      </dsp:txXfrm>
    </dsp:sp>
    <dsp:sp modelId="{5ABC2377-9B61-4A7E-A19E-118417FC961B}">
      <dsp:nvSpPr>
        <dsp:cNvPr id="0" name=""/>
        <dsp:cNvSpPr/>
      </dsp:nvSpPr>
      <dsp:spPr>
        <a:xfrm>
          <a:off x="4736209" y="1104106"/>
          <a:ext cx="390611" cy="39061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11E3B-9697-4B26-A63E-F0CF55A78846}">
      <dsp:nvSpPr>
        <dsp:cNvPr id="0" name=""/>
        <dsp:cNvSpPr/>
      </dsp:nvSpPr>
      <dsp:spPr>
        <a:xfrm>
          <a:off x="4931514" y="1299412"/>
          <a:ext cx="1260036" cy="2638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977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Sector integration - </a:t>
          </a:r>
          <a:r>
            <a:rPr lang="en-US" sz="1400" b="1" kern="1200" dirty="0" err="1"/>
            <a:t>optimise</a:t>
          </a:r>
          <a:r>
            <a:rPr lang="en-US" sz="1400" b="1" kern="1200" dirty="0"/>
            <a:t> local resources </a:t>
          </a:r>
          <a:endParaRPr lang="en-GB" sz="1400" kern="1200" dirty="0"/>
        </a:p>
      </dsp:txBody>
      <dsp:txXfrm>
        <a:off x="4931514" y="1299412"/>
        <a:ext cx="1260036" cy="2638200"/>
      </dsp:txXfrm>
    </dsp:sp>
    <dsp:sp modelId="{F41C3621-08C6-456A-AE87-DE85C52BF864}">
      <dsp:nvSpPr>
        <dsp:cNvPr id="0" name=""/>
        <dsp:cNvSpPr/>
      </dsp:nvSpPr>
      <dsp:spPr>
        <a:xfrm>
          <a:off x="5942693" y="790672"/>
          <a:ext cx="497714" cy="49771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DCFD4-906D-4501-BDA8-F2C2A35B634D}">
      <dsp:nvSpPr>
        <dsp:cNvPr id="0" name=""/>
        <dsp:cNvSpPr/>
      </dsp:nvSpPr>
      <dsp:spPr>
        <a:xfrm>
          <a:off x="6196263" y="1202561"/>
          <a:ext cx="1738295" cy="20030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3728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Enables transition from </a:t>
          </a:r>
          <a:r>
            <a:rPr lang="en-US" sz="1400" b="1" kern="1200" dirty="0" err="1"/>
            <a:t>nat</a:t>
          </a:r>
          <a:r>
            <a:rPr lang="en-US" sz="1400" b="1" kern="1200" dirty="0"/>
            <a:t> gas to  renew/decarb gases</a:t>
          </a:r>
          <a:endParaRPr lang="en-GB" sz="800" b="1" kern="1200" dirty="0"/>
        </a:p>
      </dsp:txBody>
      <dsp:txXfrm>
        <a:off x="6196263" y="1202561"/>
        <a:ext cx="1738295" cy="2003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3"/>
            <a:ext cx="4300307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7" rIns="92192" bIns="46097" numCol="1" anchor="t" anchorCtr="0" compatLnSpc="1">
            <a:prstTxWarp prst="textNoShape">
              <a:avLst/>
            </a:prstTxWarp>
          </a:bodyPr>
          <a:lstStyle>
            <a:lvl1pPr defTabSz="921942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6333" y="3"/>
            <a:ext cx="430030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7" rIns="92192" bIns="46097" numCol="1" anchor="t" anchorCtr="0" compatLnSpc="1">
            <a:prstTxWarp prst="textNoShape">
              <a:avLst/>
            </a:prstTxWarp>
          </a:bodyPr>
          <a:lstStyle>
            <a:lvl1pPr algn="r" defTabSz="921942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58500"/>
            <a:ext cx="4300307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7" rIns="92192" bIns="46097" numCol="1" anchor="b" anchorCtr="0" compatLnSpc="1">
            <a:prstTxWarp prst="textNoShape">
              <a:avLst/>
            </a:prstTxWarp>
          </a:bodyPr>
          <a:lstStyle>
            <a:lvl1pPr defTabSz="921942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6333" y="6458500"/>
            <a:ext cx="4300305" cy="33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92" tIns="46097" rIns="92192" bIns="46097" numCol="1" anchor="b" anchorCtr="0" compatLnSpc="1">
            <a:prstTxWarp prst="textNoShape">
              <a:avLst/>
            </a:prstTxWarp>
          </a:bodyPr>
          <a:lstStyle>
            <a:lvl1pPr algn="r" defTabSz="921942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0CA330A-F0FF-432B-AA5C-ECBEAE469D1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274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4339718" cy="36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75013" y="1"/>
            <a:ext cx="4228442" cy="36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79700" y="522288"/>
            <a:ext cx="4541838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35301" y="3235229"/>
            <a:ext cx="7232860" cy="307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6471543"/>
            <a:ext cx="4339718" cy="31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75013" y="6471543"/>
            <a:ext cx="4228442" cy="311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34" tIns="46017" rIns="92034" bIns="4601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D5A7BADA-97D2-4395-9851-02451DD6FFA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870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olitico.us8.list-manage.com/track/click?u=e26c1a1c392386a968d02fdbc&amp;id=79380b1a0b&amp;e=94d621d553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76FD7-4139-8242-BBF6-8B89F6FB03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996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GB" sz="1200" dirty="0">
                <a:solidFill>
                  <a:schemeClr val="tx1"/>
                </a:solidFill>
              </a:rPr>
              <a:t>1,170 </a:t>
            </a:r>
            <a:r>
              <a:rPr lang="en-GB" sz="1200" dirty="0" err="1">
                <a:solidFill>
                  <a:schemeClr val="tx1"/>
                </a:solidFill>
              </a:rPr>
              <a:t>TWh</a:t>
            </a:r>
            <a:r>
              <a:rPr lang="en-GB" sz="1200" dirty="0">
                <a:solidFill>
                  <a:schemeClr val="tx1"/>
                </a:solidFill>
              </a:rPr>
              <a:t> renewable methane &amp; 1,710 </a:t>
            </a:r>
            <a:r>
              <a:rPr lang="en-GB" sz="1200" dirty="0" err="1">
                <a:solidFill>
                  <a:schemeClr val="tx1"/>
                </a:solidFill>
              </a:rPr>
              <a:t>TWh</a:t>
            </a:r>
            <a:r>
              <a:rPr lang="en-GB" sz="1200" dirty="0">
                <a:solidFill>
                  <a:schemeClr val="tx1"/>
                </a:solidFill>
              </a:rPr>
              <a:t> hydrogen </a:t>
            </a:r>
          </a:p>
          <a:p>
            <a:pPr marL="285750" indent="-285750">
              <a:buFontTx/>
              <a:buChar char="-"/>
            </a:pPr>
            <a:r>
              <a:rPr lang="en-GB" sz="1200" dirty="0">
                <a:solidFill>
                  <a:schemeClr val="tx1"/>
                </a:solidFill>
              </a:rPr>
              <a:t>270 billion cubic metres of natural gas (energy content).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76FD7-4139-8242-BBF6-8B89F6FB03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59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28800">
              <a:defRPr/>
            </a:pPr>
            <a:endParaRPr lang="nl-B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1828800">
              <a:defRPr/>
            </a:pPr>
            <a:endParaRPr lang="nl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76FD7-4139-8242-BBF6-8B89F6FB032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937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4713" y="639763"/>
            <a:ext cx="5311775" cy="2987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25086" y="28663164"/>
            <a:ext cx="5800683" cy="27908340"/>
          </a:xfrm>
        </p:spPr>
        <p:txBody>
          <a:bodyPr/>
          <a:lstStyle/>
          <a:p>
            <a:r>
              <a:rPr lang="nl-BE" sz="2800" dirty="0"/>
              <a:t>Germany leading devt of H2 and mixing with gas (data 2018)</a:t>
            </a:r>
          </a:p>
          <a:p>
            <a:r>
              <a:rPr lang="nl-BE" sz="2800" dirty="0"/>
              <a:t>Chart shows ...</a:t>
            </a:r>
          </a:p>
          <a:p>
            <a:pPr marL="342900" indent="-342900">
              <a:buFontTx/>
              <a:buChar char="-"/>
            </a:pPr>
            <a:r>
              <a:rPr lang="nl-BE" sz="2800" dirty="0"/>
              <a:t>* green line across bottom </a:t>
            </a:r>
          </a:p>
          <a:p>
            <a:pPr marL="342900" indent="-342900">
              <a:buFontTx/>
              <a:buChar char="-"/>
            </a:pPr>
            <a:r>
              <a:rPr lang="nl-BE" sz="2800" dirty="0"/>
              <a:t>Yellow means solutions are possible </a:t>
            </a:r>
          </a:p>
          <a:p>
            <a:pPr marL="342900" indent="-342900">
              <a:buFontTx/>
              <a:buChar char="-"/>
            </a:pPr>
            <a:r>
              <a:rPr lang="nl-BE" sz="2800" dirty="0"/>
              <a:t>Blue – research underway</a:t>
            </a:r>
          </a:p>
          <a:p>
            <a:endParaRPr lang="nl-BE" sz="2800" dirty="0"/>
          </a:p>
          <a:p>
            <a:pPr defTabSz="1828800">
              <a:defRPr/>
            </a:pPr>
            <a:r>
              <a:rPr lang="nl-BE" sz="2800" dirty="0"/>
              <a:t>Since 2013 H2 being used in German gas network at 10%</a:t>
            </a:r>
          </a:p>
          <a:p>
            <a:pPr defTabSz="1828800">
              <a:defRPr/>
            </a:pPr>
            <a:r>
              <a:rPr lang="nl-BE" sz="2800" dirty="0"/>
              <a:t>Heading towards 20-25% and remove uncertainties</a:t>
            </a:r>
          </a:p>
          <a:p>
            <a:endParaRPr lang="nl-BE" sz="2800" dirty="0"/>
          </a:p>
          <a:p>
            <a:r>
              <a:rPr lang="nl-BE" sz="2800" b="1" dirty="0"/>
              <a:t>Distribution is 100% ready – key part of supply chain</a:t>
            </a:r>
          </a:p>
          <a:p>
            <a:r>
              <a:rPr lang="nl-BE" sz="2800" dirty="0"/>
              <a:t>Injection H2 needs cross border integration </a:t>
            </a:r>
          </a:p>
          <a:p>
            <a:r>
              <a:rPr lang="nl-BE" sz="2800" dirty="0"/>
              <a:t>Standardisation important</a:t>
            </a:r>
          </a:p>
          <a:p>
            <a:endParaRPr lang="nl-BE" sz="2800" dirty="0"/>
          </a:p>
          <a:p>
            <a:r>
              <a:rPr lang="nl-BE" sz="3600" b="1" dirty="0"/>
              <a:t>&gt;&gt;&gt;</a:t>
            </a:r>
            <a:endParaRPr lang="nl-BE" sz="3200" b="1" dirty="0"/>
          </a:p>
          <a:p>
            <a:endParaRPr lang="nl-BE" sz="2800" dirty="0"/>
          </a:p>
          <a:p>
            <a:r>
              <a:rPr lang="nl-BE" sz="2800" dirty="0"/>
              <a:t>2015 studies showed bottlenecks – removed:</a:t>
            </a:r>
          </a:p>
          <a:p>
            <a:pPr marL="342900" indent="-342900">
              <a:buFontTx/>
              <a:buChar char="-"/>
            </a:pPr>
            <a:r>
              <a:rPr lang="nl-BE" sz="2800" dirty="0"/>
              <a:t>CNG tanks (new composite tanks)</a:t>
            </a:r>
          </a:p>
          <a:p>
            <a:pPr marL="342900" indent="-342900">
              <a:buFontTx/>
              <a:buChar char="-"/>
            </a:pPr>
            <a:r>
              <a:rPr lang="nl-BE" sz="2800" dirty="0"/>
              <a:t>Process chromatographs (tracer gas not helium,  now argon)</a:t>
            </a:r>
          </a:p>
          <a:p>
            <a:pPr marL="342900" indent="-342900">
              <a:buFontTx/>
              <a:buChar char="-"/>
            </a:pPr>
            <a:r>
              <a:rPr lang="nl-BE" sz="2800" dirty="0"/>
              <a:t>Turbines (Siemens etch)</a:t>
            </a:r>
          </a:p>
          <a:p>
            <a:pPr marL="342900" indent="-342900">
              <a:buFontTx/>
              <a:buChar char="-"/>
            </a:pPr>
            <a:r>
              <a:rPr lang="nl-BE" sz="2800" dirty="0"/>
              <a:t>Underground storage (RAQ proved tests)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76FD7-4139-8242-BBF6-8B89F6FB032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8B7652-B35F-4F06-9922-F1B96BDBD80F}"/>
              </a:ext>
            </a:extLst>
          </p:cNvPr>
          <p:cNvSpPr/>
          <p:nvPr/>
        </p:nvSpPr>
        <p:spPr>
          <a:xfrm>
            <a:off x="874712" y="3830578"/>
            <a:ext cx="5311775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 leading devt of H2 and mixing with gas (data 2018)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 shows ...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green line across bottom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Yellow means solutions are possible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 – research underway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2013 H2 being used in German gas network at 10%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Heading towards 20-25% and remove uncertainties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Distribution is 100% ready – key part of supply chain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Injection H2 needs cross border integration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Standardisation importan</a:t>
            </a:r>
          </a:p>
        </p:txBody>
      </p:sp>
    </p:spTree>
    <p:extLst>
      <p:ext uri="{BB962C8B-B14F-4D97-AF65-F5344CB8AC3E}">
        <p14:creationId xmlns:p14="http://schemas.microsoft.com/office/powerpoint/2010/main" val="742705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Be proactive with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associations,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MEPs and Brussels reps,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clear policy asks,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show innovation and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Show how you are planning for decarbonisation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76FD7-4139-8242-BBF6-8B89F6FB03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628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76FD7-4139-8242-BBF6-8B89F6FB03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7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dirty="0">
                <a:cs typeface="Arial"/>
              </a:rPr>
              <a:t>2015 Paris Agreement: 195 countries agreed to limit global warming to well below 2C (aim for 1.5C) </a:t>
            </a:r>
            <a:r>
              <a:rPr lang="en-GB" sz="1400" dirty="0" err="1">
                <a:cs typeface="Arial"/>
              </a:rPr>
              <a:t>cf</a:t>
            </a:r>
            <a:r>
              <a:rPr lang="en-GB" sz="1400" dirty="0">
                <a:cs typeface="Arial"/>
              </a:rPr>
              <a:t> 1990 temperatures</a:t>
            </a:r>
            <a:br>
              <a:rPr lang="en-GB" sz="1400" dirty="0">
                <a:cs typeface="Arial"/>
              </a:rPr>
            </a:br>
            <a:endParaRPr lang="en-US" sz="1400" dirty="0">
              <a:cs typeface="Arial"/>
            </a:endParaRPr>
          </a:p>
          <a:p>
            <a:r>
              <a:rPr lang="en-AU" sz="1400" dirty="0">
                <a:cs typeface="Arial"/>
              </a:rPr>
              <a:t>To meet Paris target, need net-zero carbon emissions in EU by 2050</a:t>
            </a:r>
          </a:p>
          <a:p>
            <a:endParaRPr lang="en-AU" sz="1400" dirty="0">
              <a:cs typeface="Arial"/>
            </a:endParaRPr>
          </a:p>
          <a:p>
            <a:r>
              <a:rPr lang="en-AU" sz="1400" b="1" dirty="0">
                <a:cs typeface="Arial"/>
              </a:rPr>
              <a:t>Problem</a:t>
            </a:r>
            <a:r>
              <a:rPr lang="en-AU" sz="1400" dirty="0">
                <a:cs typeface="Arial"/>
              </a:rPr>
              <a:t> - energy responsible for 75% GHG emissions (and demand is growing)</a:t>
            </a:r>
          </a:p>
          <a:p>
            <a:endParaRPr lang="en-AU" sz="1400" dirty="0">
              <a:cs typeface="Arial"/>
            </a:endParaRPr>
          </a:p>
          <a:p>
            <a:r>
              <a:rPr lang="en-AU" sz="1400" dirty="0">
                <a:cs typeface="Arial"/>
              </a:rPr>
              <a:t>Energy needs to be net zero carbon</a:t>
            </a:r>
          </a:p>
          <a:p>
            <a:endParaRPr lang="en-AU" sz="1400" kern="1200" dirty="0">
              <a:solidFill>
                <a:schemeClr val="tx1"/>
              </a:solidFill>
              <a:effectLst/>
              <a:latin typeface="+mn-lt"/>
              <a:ea typeface="+mn-ea"/>
              <a:cs typeface="Arial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 Renewables 17.4% of EU final energy consumption last year, only marginally up from 17% 2016.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Insufficient progress in meeting 10%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target in transport sector by 2020.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 still on track to meet bloc-wide 20% by 2020, but “trajectories needed to meet national targets are becoming steeper.”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EEA found that 20 EU countries are on track to reach their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national renewable energy targets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2020 — 5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2016.</a:t>
            </a:r>
            <a:endParaRPr lang="en-AU" sz="1400" dirty="0">
              <a:cs typeface="Arial"/>
            </a:endParaRPr>
          </a:p>
          <a:p>
            <a:endParaRPr lang="en-US" sz="1400" dirty="0"/>
          </a:p>
          <a:p>
            <a:r>
              <a:rPr lang="en-US" sz="1400" b="1" dirty="0"/>
              <a:t>Solution</a:t>
            </a:r>
            <a:r>
              <a:rPr lang="en-US" sz="1400" dirty="0"/>
              <a:t> - mix of decarbonised gas and electricity </a:t>
            </a:r>
          </a:p>
          <a:p>
            <a:pPr defTabSz="1828800">
              <a:defRPr/>
            </a:pPr>
            <a:endParaRPr lang="en-AU" sz="1400" b="1" dirty="0">
              <a:cs typeface="Arial"/>
            </a:endParaRPr>
          </a:p>
          <a:p>
            <a:pPr defTabSz="1828800">
              <a:defRPr/>
            </a:pPr>
            <a:r>
              <a:rPr lang="en-AU" sz="1400" dirty="0">
                <a:cs typeface="Arial"/>
              </a:rPr>
              <a:t>But decarbonisation can not be achieved without gases and gas infrastructure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/>
              <a:t>Gas infrastructure </a:t>
            </a:r>
            <a:r>
              <a:rPr lang="en-US" sz="1400" dirty="0"/>
              <a:t>allows wider delivery of lower carbon gas and </a:t>
            </a:r>
            <a:r>
              <a:rPr lang="en-US" sz="1400" dirty="0" err="1"/>
              <a:t>ren</a:t>
            </a:r>
            <a:r>
              <a:rPr lang="en-US" sz="1400" dirty="0"/>
              <a:t> energy to all sectors</a:t>
            </a:r>
          </a:p>
          <a:p>
            <a:endParaRPr lang="en-US" sz="1400" dirty="0">
              <a:solidFill>
                <a:srgbClr val="FF0000"/>
              </a:solidFill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76FD7-4139-8242-BBF6-8B89F6FB032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93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>
              <a:spcBef>
                <a:spcPct val="0"/>
              </a:spcBef>
              <a:spcAft>
                <a:spcPts val="2000"/>
              </a:spcAft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Gill Sans MT" panose="020B0502020104020203" pitchFamily="34" charset="0"/>
                <a:cs typeface="Arial"/>
              </a:rPr>
              <a:t>GIE is a European non-profit lobbying association established in 2005. </a:t>
            </a:r>
          </a:p>
          <a:p>
            <a:pPr marL="355600">
              <a:spcBef>
                <a:spcPct val="0"/>
              </a:spcBef>
              <a:spcAft>
                <a:spcPts val="2000"/>
              </a:spcAft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Gill Sans MT" panose="020B0502020104020203" pitchFamily="34" charset="0"/>
                <a:cs typeface="Arial"/>
              </a:rPr>
              <a:t>69 members in 25 countries</a:t>
            </a:r>
          </a:p>
          <a:p>
            <a:pPr marL="355600">
              <a:spcBef>
                <a:spcPct val="0"/>
              </a:spcBef>
              <a:spcAft>
                <a:spcPts val="2000"/>
              </a:spcAft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Gill Sans MT" panose="020B0502020104020203" pitchFamily="34" charset="0"/>
                <a:cs typeface="Arial"/>
              </a:rPr>
              <a:t>GIE represents the sole interest of the infrastructure industry in the</a:t>
            </a:r>
            <a:r>
              <a:rPr lang="en-US" altLang="en-US" sz="1400" kern="0" dirty="0">
                <a:solidFill>
                  <a:srgbClr val="FF0000"/>
                </a:solidFill>
                <a:latin typeface="Gill Sans MT" panose="020B0502020104020203" pitchFamily="34" charset="0"/>
                <a:cs typeface="Arial"/>
              </a:rPr>
              <a:t> </a:t>
            </a:r>
            <a:r>
              <a:rPr lang="en-US" altLang="en-US" sz="1400" kern="0" dirty="0">
                <a:solidFill>
                  <a:prstClr val="black"/>
                </a:solidFill>
                <a:latin typeface="Gill Sans MT" panose="020B0502020104020203" pitchFamily="34" charset="0"/>
                <a:cs typeface="Arial"/>
              </a:rPr>
              <a:t>gas business under three columns: transmission, storage and LNG.</a:t>
            </a:r>
          </a:p>
          <a:p>
            <a:pPr marL="355600">
              <a:spcBef>
                <a:spcPct val="0"/>
              </a:spcBef>
              <a:spcAft>
                <a:spcPts val="2000"/>
              </a:spcAft>
              <a:defRPr/>
            </a:pPr>
            <a:endParaRPr lang="en-US" altLang="en-US" sz="1400" kern="0" dirty="0">
              <a:solidFill>
                <a:prstClr val="black"/>
              </a:solidFill>
              <a:latin typeface="Gill Sans MT" panose="020B0502020104020203" pitchFamily="34" charset="0"/>
              <a:cs typeface="Arial"/>
            </a:endParaRPr>
          </a:p>
          <a:p>
            <a:pPr marL="355600">
              <a:spcBef>
                <a:spcPct val="0"/>
              </a:spcBef>
              <a:spcAft>
                <a:spcPts val="2000"/>
              </a:spcAft>
              <a:defRPr/>
            </a:pPr>
            <a:r>
              <a:rPr lang="en-US" altLang="en-US" sz="1400" kern="0" dirty="0">
                <a:solidFill>
                  <a:prstClr val="black"/>
                </a:solidFill>
                <a:latin typeface="Gill Sans MT" panose="020B0502020104020203" pitchFamily="34" charset="0"/>
                <a:cs typeface="Arial"/>
              </a:rPr>
              <a:t>BJ Director Govt Relations, </a:t>
            </a:r>
            <a:r>
              <a:rPr lang="en-US" altLang="en-US" sz="1400" kern="0" dirty="0" err="1">
                <a:solidFill>
                  <a:prstClr val="black"/>
                </a:solidFill>
                <a:latin typeface="Gill Sans MT" panose="020B0502020104020203" pitchFamily="34" charset="0"/>
                <a:cs typeface="Arial"/>
              </a:rPr>
              <a:t>Comms</a:t>
            </a:r>
            <a:r>
              <a:rPr lang="en-US" altLang="en-US" sz="1400" kern="0" dirty="0">
                <a:solidFill>
                  <a:prstClr val="black"/>
                </a:solidFill>
                <a:latin typeface="Gill Sans MT" panose="020B0502020104020203" pitchFamily="34" charset="0"/>
                <a:cs typeface="Arial"/>
              </a:rPr>
              <a:t> </a:t>
            </a:r>
          </a:p>
          <a:p>
            <a:pPr marL="355600">
              <a:spcBef>
                <a:spcPct val="0"/>
              </a:spcBef>
              <a:spcAft>
                <a:spcPts val="2000"/>
              </a:spcAft>
              <a:defRPr/>
            </a:pPr>
            <a:endParaRPr lang="en-US" altLang="en-US" sz="1400" b="1" kern="0" dirty="0">
              <a:solidFill>
                <a:prstClr val="black"/>
              </a:solidFill>
              <a:latin typeface="Gill Sans MT" panose="020B0502020104020203" pitchFamily="34" charset="0"/>
              <a:cs typeface="Arial"/>
            </a:endParaRPr>
          </a:p>
          <a:p>
            <a:pPr marL="355600">
              <a:spcBef>
                <a:spcPct val="0"/>
              </a:spcBef>
              <a:spcAft>
                <a:spcPts val="2000"/>
              </a:spcAft>
              <a:defRPr/>
            </a:pPr>
            <a:r>
              <a:rPr lang="en-US" alt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cs typeface="Arial"/>
              </a:rPr>
              <a:t>GIE members offer solutions in 3 pillars </a:t>
            </a:r>
          </a:p>
          <a:p>
            <a:pPr marL="355600">
              <a:spcBef>
                <a:spcPct val="0"/>
              </a:spcBef>
              <a:spcAft>
                <a:spcPts val="2000"/>
              </a:spcAft>
              <a:defRPr/>
            </a:pPr>
            <a:endParaRPr lang="en-US" altLang="en-US" sz="1400" b="1" kern="0" dirty="0">
              <a:solidFill>
                <a:prstClr val="black"/>
              </a:solidFill>
              <a:latin typeface="Gill Sans MT" panose="020B0502020104020203" pitchFamily="34" charset="0"/>
              <a:cs typeface="Arial"/>
            </a:endParaRPr>
          </a:p>
          <a:p>
            <a:pPr marL="355600">
              <a:spcBef>
                <a:spcPct val="0"/>
              </a:spcBef>
              <a:spcAft>
                <a:spcPts val="2000"/>
              </a:spcAft>
              <a:defRPr/>
            </a:pPr>
            <a:r>
              <a:rPr lang="en-US" altLang="en-US" sz="1400" b="1" kern="0" dirty="0">
                <a:solidFill>
                  <a:prstClr val="black"/>
                </a:solidFill>
                <a:latin typeface="Gill Sans MT" panose="020B0502020104020203" pitchFamily="34" charset="0"/>
                <a:cs typeface="Arial"/>
              </a:rPr>
              <a:t>I will present  overview of key activities in energy transition and the role of GIE representing the gas infrastructure &gt;&gt;&gt;&gt;&gt;&gt;&gt;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76FD7-4139-8242-BBF6-8B89F6FB03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330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76FD7-4139-8242-BBF6-8B89F6FB03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318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28800">
              <a:defRPr/>
            </a:pPr>
            <a:r>
              <a:rPr lang="en-US" sz="1400" dirty="0"/>
              <a:t>The gas&gt;&gt;&gt;&gt; </a:t>
            </a:r>
            <a:r>
              <a:rPr lang="en-US" sz="1400" i="1" dirty="0"/>
              <a:t> </a:t>
            </a:r>
            <a:r>
              <a:rPr lang="en-US" sz="1400" b="1" i="1" dirty="0"/>
              <a:t>infrastructure</a:t>
            </a:r>
            <a:r>
              <a:rPr lang="en-US" sz="1400" i="1" dirty="0"/>
              <a:t> </a:t>
            </a:r>
            <a:r>
              <a:rPr lang="en-US" sz="1400" dirty="0"/>
              <a:t>guarantees a safe, reliable network of decarbonised energy for power, heating and transportation,</a:t>
            </a:r>
          </a:p>
          <a:p>
            <a:pPr defTabSz="1828800">
              <a:defRPr/>
            </a:pPr>
            <a:endParaRPr lang="en-US" sz="1400" dirty="0"/>
          </a:p>
          <a:p>
            <a:pPr defTabSz="1828800">
              <a:defRPr/>
            </a:pPr>
            <a:r>
              <a:rPr lang="en-US" sz="1400" dirty="0"/>
              <a:t>&gt;&gt;&gt; </a:t>
            </a:r>
            <a:r>
              <a:rPr lang="en-US" sz="1400" b="1" i="1" dirty="0"/>
              <a:t>integration</a:t>
            </a:r>
            <a:r>
              <a:rPr lang="en-US" sz="1400" b="1" dirty="0"/>
              <a:t> </a:t>
            </a:r>
            <a:r>
              <a:rPr lang="en-US" sz="1400" dirty="0"/>
              <a:t>of</a:t>
            </a:r>
            <a:r>
              <a:rPr lang="en-US" sz="1400" i="1" dirty="0"/>
              <a:t> </a:t>
            </a:r>
            <a:r>
              <a:rPr lang="en-US" sz="1400" dirty="0"/>
              <a:t>all regions of Europe and </a:t>
            </a:r>
          </a:p>
          <a:p>
            <a:pPr defTabSz="1828800">
              <a:defRPr/>
            </a:pPr>
            <a:endParaRPr lang="en-US" sz="1400" b="1" i="1" dirty="0"/>
          </a:p>
          <a:p>
            <a:pPr defTabSz="1828800">
              <a:defRPr/>
            </a:pPr>
            <a:r>
              <a:rPr lang="en-US" sz="1400" b="1" i="1" dirty="0"/>
              <a:t>&gt;&gt;&gt; innovation</a:t>
            </a:r>
            <a:r>
              <a:rPr lang="en-US" sz="1400" i="1" dirty="0"/>
              <a:t> </a:t>
            </a:r>
            <a:r>
              <a:rPr lang="en-US" sz="1400" dirty="0"/>
              <a:t>for cost-effective</a:t>
            </a:r>
            <a:r>
              <a:rPr lang="en-US" sz="1400" i="1" dirty="0"/>
              <a:t> </a:t>
            </a:r>
            <a:r>
              <a:rPr lang="en-US" sz="1400" dirty="0"/>
              <a:t>renewable energy.</a:t>
            </a:r>
          </a:p>
          <a:p>
            <a:pPr defTabSz="1828800">
              <a:defRPr/>
            </a:pPr>
            <a:endParaRPr lang="en-US" sz="1400" b="1" dirty="0"/>
          </a:p>
          <a:p>
            <a:pPr defTabSz="1828800">
              <a:defRPr/>
            </a:pPr>
            <a:r>
              <a:rPr lang="en-US" sz="1400" b="1" dirty="0"/>
              <a:t>GIE committed to Paris targets</a:t>
            </a:r>
          </a:p>
          <a:p>
            <a:pPr defTabSz="1828800">
              <a:defRPr/>
            </a:pPr>
            <a:endParaRPr lang="en-US" sz="1400" b="1" dirty="0"/>
          </a:p>
          <a:p>
            <a:pPr defTabSz="1828800">
              <a:defRPr/>
            </a:pPr>
            <a:r>
              <a:rPr lang="en-US" sz="1400" b="1" dirty="0"/>
              <a:t>- </a:t>
            </a:r>
            <a:r>
              <a:rPr lang="en-US" sz="1400" dirty="0"/>
              <a:t>members offer solutions to the energy transition in EU </a:t>
            </a:r>
          </a:p>
          <a:p>
            <a:pPr defTabSz="1828800">
              <a:defRPr/>
            </a:pPr>
            <a:r>
              <a:rPr lang="en-US" sz="1400" dirty="0"/>
              <a:t>G- IE lobbies </a:t>
            </a:r>
          </a:p>
          <a:p>
            <a:pPr defTabSz="1828800">
              <a:defRPr/>
            </a:pPr>
            <a:endParaRPr lang="en-US" sz="1400" dirty="0"/>
          </a:p>
          <a:p>
            <a:pPr defTabSz="1828800">
              <a:defRPr/>
            </a:pPr>
            <a:r>
              <a:rPr lang="en-US" sz="1400" b="1" dirty="0"/>
              <a:t>Quick note about GIE &gt;&gt;&gt;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76FD7-4139-8242-BBF6-8B89F6FB032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943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28800">
              <a:defRPr/>
            </a:pPr>
            <a:endParaRPr lang="nl-B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defTabSz="1828800">
              <a:defRPr/>
            </a:pPr>
            <a:endParaRPr lang="nl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76FD7-4139-8242-BBF6-8B89F6FB032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348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25086" y="28663164"/>
            <a:ext cx="5800683" cy="25159116"/>
          </a:xfrm>
        </p:spPr>
        <p:txBody>
          <a:bodyPr/>
          <a:lstStyle/>
          <a:p>
            <a:r>
              <a:rPr lang="en-US" sz="1400" dirty="0">
                <a:cs typeface="Calibri"/>
              </a:rPr>
              <a:t>Gas transports 10 x energy than </a:t>
            </a:r>
            <a:r>
              <a:rPr lang="en-US" sz="1400" dirty="0" err="1">
                <a:cs typeface="Calibri"/>
              </a:rPr>
              <a:t>elec</a:t>
            </a:r>
            <a:r>
              <a:rPr lang="en-US" sz="1400" dirty="0">
                <a:cs typeface="Calibri"/>
              </a:rPr>
              <a:t> across EU</a:t>
            </a:r>
          </a:p>
          <a:p>
            <a:endParaRPr lang="en-US" sz="1400" dirty="0"/>
          </a:p>
          <a:p>
            <a:r>
              <a:rPr lang="en-US" sz="1400" dirty="0"/>
              <a:t>Cross-border capacity in gas is 3 x total wind/solar energy produced in 1 year </a:t>
            </a:r>
          </a:p>
          <a:p>
            <a:pPr defTabSz="1828800">
              <a:defRPr/>
            </a:pPr>
            <a:endParaRPr lang="en-US" sz="1400" dirty="0"/>
          </a:p>
          <a:p>
            <a:pPr defTabSz="1828800">
              <a:defRPr/>
            </a:pPr>
            <a:r>
              <a:rPr lang="en-US" sz="1400" dirty="0"/>
              <a:t>Today </a:t>
            </a:r>
            <a:r>
              <a:rPr lang="en-US" sz="1400" dirty="0" err="1"/>
              <a:t>ren</a:t>
            </a:r>
            <a:r>
              <a:rPr lang="en-US" sz="1400" dirty="0"/>
              <a:t> is directed at power only – small sector</a:t>
            </a:r>
          </a:p>
          <a:p>
            <a:pPr defTabSz="1828800">
              <a:defRPr/>
            </a:pPr>
            <a:endParaRPr lang="en-US" sz="1400" dirty="0"/>
          </a:p>
          <a:p>
            <a:pPr defTabSz="1828800">
              <a:defRPr/>
            </a:pPr>
            <a:r>
              <a:rPr lang="en-US" sz="1400" dirty="0"/>
              <a:t>Gases can fuel heating, power, industry and transportation</a:t>
            </a:r>
          </a:p>
          <a:p>
            <a:pPr defTabSz="1828800">
              <a:defRPr/>
            </a:pPr>
            <a:endParaRPr lang="en-US" sz="1400" dirty="0"/>
          </a:p>
          <a:p>
            <a:pPr defTabSz="1828800">
              <a:defRPr/>
            </a:pPr>
            <a:r>
              <a:rPr lang="en-US" sz="1400" dirty="0"/>
              <a:t>“renewable” gas = all gases: lower, zero, negative carbon</a:t>
            </a:r>
          </a:p>
          <a:p>
            <a:pPr defTabSz="1828800">
              <a:defRPr/>
            </a:pPr>
            <a:endParaRPr lang="en-US" sz="1400" b="1" dirty="0"/>
          </a:p>
          <a:p>
            <a:endParaRPr lang="en-US" sz="1400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76FD7-4139-8242-BBF6-8B89F6FB0326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31A4EB-E69A-480F-84F3-C81B9304CAE4}"/>
              </a:ext>
            </a:extLst>
          </p:cNvPr>
          <p:cNvSpPr/>
          <p:nvPr/>
        </p:nvSpPr>
        <p:spPr>
          <a:xfrm>
            <a:off x="1016000" y="3224749"/>
            <a:ext cx="512762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defRPr/>
            </a:pPr>
            <a:r>
              <a:rPr lang="en-US" dirty="0"/>
              <a:t>Existing extensive network across EU and beyond</a:t>
            </a:r>
          </a:p>
          <a:p>
            <a:pPr defTabSz="1828800">
              <a:defRPr/>
            </a:pPr>
            <a:endParaRPr lang="en-US" dirty="0"/>
          </a:p>
          <a:p>
            <a:pPr defTabSz="1828800">
              <a:defRPr/>
            </a:pPr>
            <a:r>
              <a:rPr lang="en-US" dirty="0"/>
              <a:t>Interlinked; </a:t>
            </a:r>
          </a:p>
          <a:p>
            <a:pPr marL="342900" indent="-342900" defTabSz="1828800">
              <a:buFontTx/>
              <a:buChar char="-"/>
              <a:defRPr/>
            </a:pPr>
            <a:r>
              <a:rPr lang="en-US" dirty="0"/>
              <a:t>Storage and transmission</a:t>
            </a:r>
          </a:p>
          <a:p>
            <a:pPr marL="342900" indent="-342900" defTabSz="1828800">
              <a:buFontTx/>
              <a:buChar char="-"/>
              <a:defRPr/>
            </a:pPr>
            <a:r>
              <a:rPr lang="en-US" dirty="0" err="1"/>
              <a:t>Lng</a:t>
            </a:r>
            <a:r>
              <a:rPr lang="en-US" dirty="0"/>
              <a:t> import terminals</a:t>
            </a:r>
          </a:p>
          <a:p>
            <a:pPr marL="342900" indent="-342900" defTabSz="1828800">
              <a:buFontTx/>
              <a:buChar char="-"/>
              <a:defRPr/>
            </a:pPr>
            <a:r>
              <a:rPr lang="en-US" dirty="0"/>
              <a:t>SSLNG plants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Gas transports 10 x energy than </a:t>
            </a:r>
            <a:r>
              <a:rPr lang="en-US" dirty="0" err="1">
                <a:cs typeface="Calibri"/>
              </a:rPr>
              <a:t>elec</a:t>
            </a:r>
            <a:r>
              <a:rPr lang="en-US" dirty="0">
                <a:cs typeface="Calibri"/>
              </a:rPr>
              <a:t> across EU</a:t>
            </a:r>
          </a:p>
          <a:p>
            <a:endParaRPr lang="en-US" dirty="0"/>
          </a:p>
          <a:p>
            <a:r>
              <a:rPr lang="en-US" dirty="0"/>
              <a:t>Cross-border capacity in gas is 3 x total wind/solar energy produced in 1 year </a:t>
            </a:r>
          </a:p>
          <a:p>
            <a:pPr defTabSz="1828800">
              <a:defRPr/>
            </a:pPr>
            <a:endParaRPr lang="en-US" dirty="0"/>
          </a:p>
          <a:p>
            <a:pPr defTabSz="1828800">
              <a:defRPr/>
            </a:pPr>
            <a:r>
              <a:rPr lang="en-US" dirty="0"/>
              <a:t>Today </a:t>
            </a:r>
            <a:r>
              <a:rPr lang="en-US" dirty="0" err="1"/>
              <a:t>ren</a:t>
            </a:r>
            <a:r>
              <a:rPr lang="en-US" dirty="0"/>
              <a:t> is directed at power only – small sector</a:t>
            </a:r>
          </a:p>
          <a:p>
            <a:pPr defTabSz="1828800">
              <a:defRPr/>
            </a:pPr>
            <a:endParaRPr lang="en-US" dirty="0"/>
          </a:p>
          <a:p>
            <a:pPr defTabSz="1828800">
              <a:defRPr/>
            </a:pPr>
            <a:r>
              <a:rPr lang="en-US" dirty="0"/>
              <a:t>Gases can fuel heating, power, industry and transportation</a:t>
            </a:r>
          </a:p>
          <a:p>
            <a:pPr defTabSz="1828800"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022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1400" dirty="0"/>
              <a:t>Also:</a:t>
            </a:r>
            <a:r>
              <a:rPr lang="en-GB" sz="1400" dirty="0"/>
              <a:t>DENA-</a:t>
            </a:r>
            <a:r>
              <a:rPr lang="en-GB" sz="1400" dirty="0" err="1"/>
              <a:t>Leitstudie</a:t>
            </a:r>
            <a:r>
              <a:rPr lang="en-GB" sz="1400" dirty="0"/>
              <a:t> (pilot study) - up to 600B€ savings to 2050 for Germany alone</a:t>
            </a:r>
          </a:p>
          <a:p>
            <a:pPr>
              <a:lnSpc>
                <a:spcPct val="90000"/>
              </a:lnSpc>
              <a:spcBef>
                <a:spcPts val="2000"/>
              </a:spcBef>
            </a:pPr>
            <a:endParaRPr lang="en-US" sz="1400" dirty="0"/>
          </a:p>
          <a:p>
            <a:pPr>
              <a:lnSpc>
                <a:spcPct val="90000"/>
              </a:lnSpc>
              <a:spcBef>
                <a:spcPts val="2000"/>
              </a:spcBef>
            </a:pPr>
            <a:r>
              <a:rPr lang="en-US" sz="1400" dirty="0"/>
              <a:t>The “</a:t>
            </a:r>
            <a:r>
              <a:rPr lang="en-US" sz="1400" dirty="0" err="1"/>
              <a:t>optimised</a:t>
            </a:r>
            <a:r>
              <a:rPr lang="en-US" sz="1400" dirty="0"/>
              <a:t> gas” scenario assumes that renewable and low carbon gas are used in a smart combination with renewable electricity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176FD7-4139-8242-BBF6-8B89F6FB03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54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1575" y="114300"/>
            <a:ext cx="4906963" cy="2760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828800">
              <a:defRPr/>
            </a:pPr>
            <a:endParaRPr lang="nl-BE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3210"/>
            <a:r>
              <a:rPr lang="en-US" dirty="0"/>
              <a:t>Enables:</a:t>
            </a:r>
          </a:p>
          <a:p>
            <a:pPr marL="568960" indent="-285750">
              <a:buFont typeface="Arial"/>
              <a:buChar char="•"/>
            </a:pPr>
            <a:r>
              <a:rPr lang="en-US" dirty="0"/>
              <a:t>Integrated EU-wide gas system where energy flows freely without barriers, well before 2050</a:t>
            </a:r>
          </a:p>
          <a:p>
            <a:pPr marL="568960" indent="-285750">
              <a:buFont typeface="Arial"/>
              <a:buChar char="•"/>
            </a:pPr>
            <a:endParaRPr lang="en-US" dirty="0"/>
          </a:p>
          <a:p>
            <a:pPr marL="568960" indent="-285750">
              <a:buFont typeface="Arial"/>
              <a:buChar char="•"/>
            </a:pPr>
            <a:r>
              <a:rPr lang="en-US" dirty="0"/>
              <a:t>Well-interconnected, integrated market</a:t>
            </a:r>
          </a:p>
          <a:p>
            <a:pPr marL="568960" indent="-285750">
              <a:buFont typeface="Arial"/>
              <a:buChar char="•"/>
            </a:pPr>
            <a:endParaRPr lang="en-US" dirty="0"/>
          </a:p>
          <a:p>
            <a:pPr marL="568960" indent="-285750">
              <a:buFont typeface="Arial"/>
              <a:buChar char="•"/>
            </a:pPr>
            <a:r>
              <a:rPr lang="en-US" dirty="0"/>
              <a:t>All regions achieve comparable levels of market integration, competition, security of supply, liquidity and price convergence</a:t>
            </a:r>
            <a:endParaRPr lang="en-US" dirty="0">
              <a:cs typeface="Arial"/>
            </a:endParaRPr>
          </a:p>
          <a:p>
            <a:pPr defTabSz="1828800">
              <a:defRPr/>
            </a:pPr>
            <a:endParaRPr lang="nl-BE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176FD7-4139-8242-BBF6-8B89F6FB032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533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8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D4ABF7-55E5-4293-B7DF-AA161DD9E5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7" y="864006"/>
            <a:ext cx="5580185" cy="28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188EE6-ACCF-4907-88CF-033E547BD7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120" y="384380"/>
            <a:ext cx="1922410" cy="9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0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EC5C3-ACA3-46C3-991E-970B810CFD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506" y="361836"/>
            <a:ext cx="1891404" cy="95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8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B3D677-F848-43A2-B1E2-BD461D5632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519" y="357649"/>
            <a:ext cx="1907113" cy="95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4B7F59-ACF6-48CA-BB92-285D466FF8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04" y="201481"/>
            <a:ext cx="1783922" cy="9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303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280F3-C4B9-4B68-97DF-D1FAF0846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399" y="201481"/>
            <a:ext cx="1810656" cy="9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8633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7E5B4-390D-447C-A8A4-9FDA3376BB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992" y="200648"/>
            <a:ext cx="1821934" cy="9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6957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B25B8B-235F-4187-AFB2-2347025D1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202" y="202026"/>
            <a:ext cx="1816724" cy="96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0841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43" b="19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637981-5424-456E-A041-F67E952BD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00" y="0"/>
            <a:ext cx="8558712" cy="1628800"/>
          </a:xfrm>
        </p:spPr>
        <p:txBody>
          <a:bodyPr wrap="square" anchor="ctr">
            <a:no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CE9CD2-31F2-4055-8344-57E1153830F3}"/>
              </a:ext>
            </a:extLst>
          </p:cNvPr>
          <p:cNvSpPr/>
          <p:nvPr userDrawn="1"/>
        </p:nvSpPr>
        <p:spPr>
          <a:xfrm>
            <a:off x="0" y="1628800"/>
            <a:ext cx="12192000" cy="52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35A087-ED4C-4F5C-8222-72C349E32A3B}"/>
              </a:ext>
            </a:extLst>
          </p:cNvPr>
          <p:cNvSpPr/>
          <p:nvPr userDrawn="1"/>
        </p:nvSpPr>
        <p:spPr>
          <a:xfrm>
            <a:off x="9549683" y="242524"/>
            <a:ext cx="2306515" cy="1170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43" b="19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CE9CD2-31F2-4055-8344-57E1153830F3}"/>
              </a:ext>
            </a:extLst>
          </p:cNvPr>
          <p:cNvSpPr/>
          <p:nvPr userDrawn="1"/>
        </p:nvSpPr>
        <p:spPr>
          <a:xfrm>
            <a:off x="0" y="1628800"/>
            <a:ext cx="12192000" cy="52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58A6CA-DAC7-4B58-9616-69920C1CB358}"/>
              </a:ext>
            </a:extLst>
          </p:cNvPr>
          <p:cNvSpPr/>
          <p:nvPr userDrawn="1"/>
        </p:nvSpPr>
        <p:spPr>
          <a:xfrm>
            <a:off x="9549681" y="242524"/>
            <a:ext cx="2256005" cy="1170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5AA4B4B-1DA0-4B85-9AD0-A0DE69F826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0191" y="242524"/>
            <a:ext cx="2205497" cy="11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ext/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05057" y="1220736"/>
            <a:ext cx="9819873" cy="44683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>
              <a:lnSpc>
                <a:spcPct val="110000"/>
              </a:lnSpc>
              <a:buNone/>
              <a:defRPr sz="2133">
                <a:solidFill>
                  <a:srgbClr val="0E2954"/>
                </a:solidFill>
                <a:latin typeface="Arial"/>
                <a:cs typeface="Arial"/>
              </a:defRPr>
            </a:lvl1pPr>
            <a:lvl2pPr marL="733447" indent="-282094">
              <a:lnSpc>
                <a:spcPct val="110000"/>
              </a:lnSpc>
              <a:buFont typeface="Arial" pitchFamily="34" charset="0"/>
              <a:buChar char="•"/>
              <a:defRPr sz="2133">
                <a:solidFill>
                  <a:srgbClr val="0E2954"/>
                </a:solidFill>
                <a:latin typeface="Arial"/>
                <a:cs typeface="Arial"/>
              </a:defRPr>
            </a:lvl2pPr>
            <a:lvl3pPr>
              <a:lnSpc>
                <a:spcPct val="110000"/>
              </a:lnSpc>
              <a:defRPr sz="1867">
                <a:solidFill>
                  <a:srgbClr val="0E2954"/>
                </a:solidFill>
                <a:latin typeface="Arial"/>
                <a:cs typeface="Arial"/>
              </a:defRPr>
            </a:lvl3pPr>
            <a:lvl4pPr>
              <a:lnSpc>
                <a:spcPct val="110000"/>
              </a:lnSpc>
              <a:defRPr sz="1600">
                <a:solidFill>
                  <a:srgbClr val="0E2954"/>
                </a:solidFill>
                <a:latin typeface="Arial"/>
                <a:cs typeface="Arial"/>
              </a:defRPr>
            </a:lvl4pPr>
            <a:lvl5pPr>
              <a:lnSpc>
                <a:spcPct val="110000"/>
              </a:lnSpc>
              <a:defRPr sz="1400">
                <a:solidFill>
                  <a:srgbClr val="0E295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de-DE"/>
              <a:t>Textmasterformat bearbeiten, Arial 16pt </a:t>
            </a:r>
          </a:p>
          <a:p>
            <a:pPr lvl="1"/>
            <a:r>
              <a:rPr lang="de-DE"/>
              <a:t>Zweite Ebene, Arial 16pt</a:t>
            </a:r>
          </a:p>
          <a:p>
            <a:pPr lvl="2"/>
            <a:r>
              <a:rPr lang="de-DE"/>
              <a:t>Dritte Ebene, Arial 14pt</a:t>
            </a:r>
          </a:p>
          <a:p>
            <a:pPr lvl="3"/>
            <a:r>
              <a:rPr lang="de-DE"/>
              <a:t>Vierte Ebene, Arial 12pt</a:t>
            </a:r>
          </a:p>
          <a:p>
            <a:pPr lvl="4"/>
            <a:r>
              <a:rPr lang="de-DE"/>
              <a:t>Fünfte Ebene, Arial 10,5pt</a:t>
            </a:r>
          </a:p>
        </p:txBody>
      </p:sp>
      <p:sp>
        <p:nvSpPr>
          <p:cNvPr id="14" name="Titel 10"/>
          <p:cNvSpPr>
            <a:spLocks noGrp="1"/>
          </p:cNvSpPr>
          <p:nvPr>
            <p:ph type="title" hasCustomPrompt="1"/>
          </p:nvPr>
        </p:nvSpPr>
        <p:spPr>
          <a:xfrm>
            <a:off x="405055" y="182825"/>
            <a:ext cx="10971532" cy="738487"/>
          </a:xfrm>
          <a:prstGeom prst="rect">
            <a:avLst/>
          </a:prstGeom>
        </p:spPr>
        <p:txBody>
          <a:bodyPr vert="horz"/>
          <a:lstStyle>
            <a:lvl1pPr algn="l">
              <a:defRPr sz="2667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Titel, Arial fett 20pt</a:t>
            </a:r>
          </a:p>
        </p:txBody>
      </p:sp>
      <p:sp>
        <p:nvSpPr>
          <p:cNvPr id="6" name="Fußzeilenplatzhalter 1"/>
          <p:cNvSpPr>
            <a:spLocks noGrp="1"/>
          </p:cNvSpPr>
          <p:nvPr>
            <p:ph type="ftr" sz="quarter" idx="15"/>
          </p:nvPr>
        </p:nvSpPr>
        <p:spPr>
          <a:xfrm>
            <a:off x="839299" y="6693363"/>
            <a:ext cx="9199228" cy="163224"/>
          </a:xfrm>
        </p:spPr>
        <p:txBody>
          <a:bodyPr/>
          <a:lstStyle>
            <a:lvl1pPr algn="l">
              <a:defRPr sz="816"/>
            </a:lvl1pPr>
          </a:lstStyle>
          <a:p>
            <a:r>
              <a:rPr lang="de-DE">
                <a:solidFill>
                  <a:srgbClr val="FFFFFF"/>
                </a:solidFill>
              </a:rPr>
              <a:t>Prof. Dr. Gerald Linke, CEO DVGW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6"/>
          </p:nvPr>
        </p:nvSpPr>
        <p:spPr>
          <a:xfrm>
            <a:off x="346483" y="6693363"/>
            <a:ext cx="492816" cy="163224"/>
          </a:xfrm>
        </p:spPr>
        <p:txBody>
          <a:bodyPr/>
          <a:lstStyle>
            <a:lvl1pPr>
              <a:defRPr sz="816">
                <a:solidFill>
                  <a:schemeClr val="bg1"/>
                </a:solidFill>
              </a:defRPr>
            </a:lvl1pPr>
          </a:lstStyle>
          <a:p>
            <a:fld id="{06E39717-DBBA-4F45-8CD2-B914BAB34579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567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A2343-F002-4FCB-95B5-5E92C10AED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96" y="957179"/>
            <a:ext cx="5846899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ree with a mountain in the background&#10;&#10;Description generated with high confidence">
            <a:extLst>
              <a:ext uri="{FF2B5EF4-FFF2-40B4-BE49-F238E27FC236}">
                <a16:creationId xmlns:a16="http://schemas.microsoft.com/office/drawing/2014/main" id="{13056D0F-4A54-4896-AC28-E4CF49E25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0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l_entsog_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573"/>
            <a:ext cx="12313920" cy="6908109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2592000" y="2520000"/>
            <a:ext cx="9600000" cy="3240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Title 4"/>
          <p:cNvSpPr>
            <a:spLocks noGrp="1"/>
          </p:cNvSpPr>
          <p:nvPr>
            <p:ph type="ctrTitle" hasCustomPrompt="1"/>
          </p:nvPr>
        </p:nvSpPr>
        <p:spPr bwMode="auto">
          <a:xfrm>
            <a:off x="2592000" y="2637008"/>
            <a:ext cx="9600000" cy="864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>
              <a:defRPr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sz="4400" noProof="0" dirty="0">
                <a:solidFill>
                  <a:schemeClr val="tx1"/>
                </a:solidFill>
                <a:ea typeface="ＭＳ Ｐゴシック"/>
                <a:cs typeface="ＭＳ Ｐゴシック"/>
              </a:rPr>
              <a:t>Cover title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592001" y="4797152"/>
            <a:ext cx="6360225" cy="9361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Name: ENTSOG representative</a:t>
            </a:r>
            <a:br>
              <a:rPr lang="en-GB" noProof="0" dirty="0"/>
            </a:br>
            <a:r>
              <a:rPr lang="en-GB" noProof="0" dirty="0"/>
              <a:t>Position: Adviser/EGM/President</a:t>
            </a:r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592000" y="3600001"/>
            <a:ext cx="8064896" cy="50373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 dirty="0"/>
              <a:t>Cover subtitle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7920203" y="620688"/>
            <a:ext cx="3743424" cy="3600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rgbClr val="87888A"/>
                </a:solidFill>
              </a:defRPr>
            </a:lvl1pPr>
          </a:lstStyle>
          <a:p>
            <a:pPr lvl="0"/>
            <a:r>
              <a:rPr lang="en-GB" noProof="0" dirty="0"/>
              <a:t>&lt;Place&gt; -- DD Month YYYY</a:t>
            </a:r>
          </a:p>
        </p:txBody>
      </p:sp>
    </p:spTree>
    <p:extLst>
      <p:ext uri="{BB962C8B-B14F-4D97-AF65-F5344CB8AC3E}">
        <p14:creationId xmlns:p14="http://schemas.microsoft.com/office/powerpoint/2010/main" val="56518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/>
          </p:nvPr>
        </p:nvGraphicFramePr>
        <p:xfrm>
          <a:off x="527382" y="1052736"/>
          <a:ext cx="9985109" cy="5112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9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9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68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7546">
                <a:tc>
                  <a:txBody>
                    <a:bodyPr/>
                    <a:lstStyle/>
                    <a:p>
                      <a:r>
                        <a:rPr lang="en-GB" sz="1600" b="1" i="1" noProof="0" dirty="0">
                          <a:solidFill>
                            <a:srgbClr val="1F4484"/>
                          </a:solidFill>
                        </a:rPr>
                        <a:t>ENTSOG</a:t>
                      </a:r>
                      <a:r>
                        <a:rPr lang="en-GB" sz="1600" b="1" i="1" baseline="0" noProof="0" dirty="0">
                          <a:solidFill>
                            <a:srgbClr val="1F4484"/>
                          </a:solidFill>
                        </a:rPr>
                        <a:t> </a:t>
                      </a:r>
                      <a:r>
                        <a:rPr lang="en-GB" sz="1600" b="1" i="1" noProof="0" dirty="0">
                          <a:solidFill>
                            <a:srgbClr val="1F4484"/>
                          </a:solidFill>
                        </a:rPr>
                        <a:t>Colour chart</a:t>
                      </a: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1" noProof="0" dirty="0">
                          <a:solidFill>
                            <a:srgbClr val="1F4484"/>
                          </a:solidFill>
                        </a:rPr>
                        <a:t>R</a:t>
                      </a: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1" noProof="0" dirty="0">
                          <a:solidFill>
                            <a:srgbClr val="1F4484"/>
                          </a:solidFill>
                        </a:rPr>
                        <a:t>G</a:t>
                      </a: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1" noProof="0" dirty="0">
                          <a:solidFill>
                            <a:srgbClr val="1F4484"/>
                          </a:solidFill>
                        </a:rPr>
                        <a:t>B</a:t>
                      </a: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noProof="0" dirty="0">
                          <a:solidFill>
                            <a:srgbClr val="1F4484"/>
                          </a:solidFill>
                        </a:rPr>
                        <a:t>CMYK</a:t>
                      </a:r>
                      <a:endParaRPr lang="en-GB" sz="16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 dirty="0">
                          <a:solidFill>
                            <a:srgbClr val="1F4484"/>
                          </a:solidFill>
                        </a:rPr>
                        <a:t>used in (eg. NeMo)</a:t>
                      </a:r>
                      <a:endParaRPr lang="en-GB" sz="16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Dark Grey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128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130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133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0/0/0/60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(NP)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Grey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191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191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191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25/20/20/0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Light Grey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217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217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217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14/10/11/0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de-DE" sz="1200" b="1" baseline="0" noProof="0" dirty="0">
                          <a:solidFill>
                            <a:srgbClr val="D9D9D9"/>
                          </a:solidFill>
                        </a:rPr>
                        <a:t>Grey</a:t>
                      </a:r>
                      <a:endParaRPr lang="en-GB" sz="12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baseline="0" noProof="0" dirty="0">
                          <a:solidFill>
                            <a:srgbClr val="D9D9D9"/>
                          </a:solidFill>
                        </a:rPr>
                        <a:t>234</a:t>
                      </a:r>
                      <a:endParaRPr lang="en-GB" sz="12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baseline="0" noProof="0" dirty="0">
                          <a:solidFill>
                            <a:srgbClr val="D9D9D9"/>
                          </a:solidFill>
                        </a:rPr>
                        <a:t>231</a:t>
                      </a:r>
                      <a:endParaRPr lang="en-GB" sz="12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baseline="0" noProof="0" dirty="0">
                          <a:solidFill>
                            <a:srgbClr val="D9D9D9"/>
                          </a:solidFill>
                        </a:rPr>
                        <a:t>222</a:t>
                      </a:r>
                      <a:endParaRPr lang="en-GB" sz="12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7/6/11/0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7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Dark Blue (ENTSOG)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31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68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132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99/84/18/6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48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</a:t>
                      </a:r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 (LNG)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Blue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156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75/23/0/0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C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Blue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62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108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164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82/57/12/1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C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Middle Blue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107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149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199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0/34/4/0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95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Light Blue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177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199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225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29/14/3/0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C7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Bluish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217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233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247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13/3/0/0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Dark Green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54/25/100/5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98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(Libya)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195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55/0/100/0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3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Middle Green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159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186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43/10/100/0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BA2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(Algeria)</a:t>
                      </a:r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Green (ENTSOG)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193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213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55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29/1/96/0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D5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Greenish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205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228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174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21/0/40/0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4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Light</a:t>
                      </a:r>
                      <a:r>
                        <a:rPr lang="de-DE" sz="1200" b="1" baseline="0" noProof="0" dirty="0">
                          <a:solidFill>
                            <a:srgbClr val="1F4484"/>
                          </a:solidFill>
                        </a:rPr>
                        <a:t> Purple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141</a:t>
                      </a:r>
                      <a:endParaRPr lang="en-GB" sz="1200" b="1" kern="120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117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171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49/58/7/0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75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(UGS)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Pink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204</a:t>
                      </a:r>
                      <a:endParaRPr lang="en-GB" sz="1200" b="1" kern="1200" baseline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17/86/1/0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4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Red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232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38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44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2/98/93/0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62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(Russia)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Dark Orange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235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4/64/87/0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7A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(Caspia)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Orange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249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1/32/94/0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4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Dark Yellow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242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6/18/100/0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A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(Norway)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Yellow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248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5/1/90/0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A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Light Yellow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251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247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194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2/0/30/0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7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2482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15413" y="612000"/>
            <a:ext cx="8976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42574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_entsog_ppt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80032"/>
            <a:ext cx="10631424" cy="5077968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2592000" y="2564904"/>
            <a:ext cx="9600000" cy="2591928"/>
          </a:xfrm>
          <a:prstGeom prst="rect">
            <a:avLst/>
          </a:prstGeom>
          <a:solidFill>
            <a:schemeClr val="accent3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FFFF"/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000" y="6336000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2832864" y="3501008"/>
            <a:ext cx="9359136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847549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: Shift+Alt+righ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13923" y="1244705"/>
            <a:ext cx="11041227" cy="43300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lang="en-GB" sz="2200" b="1" i="1" kern="100" noProof="0" smtClean="0">
                <a:solidFill>
                  <a:srgbClr val="000000"/>
                </a:solidFill>
                <a:latin typeface="+mn-lt"/>
                <a:sym typeface="Wingdings" pitchFamily="2" charset="2"/>
              </a:defRPr>
            </a:lvl1pPr>
            <a:lvl2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baseline="0">
                <a:solidFill>
                  <a:srgbClr val="000000"/>
                </a:solidFill>
              </a:defRPr>
            </a:lvl2pPr>
            <a:lvl3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sz="1800" baseline="0">
                <a:solidFill>
                  <a:srgbClr val="000000"/>
                </a:solidFill>
              </a:defRPr>
            </a:lvl3pPr>
            <a:lvl4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>
                <a:solidFill>
                  <a:srgbClr val="000000"/>
                </a:solidFill>
              </a:defRPr>
            </a:lvl4pPr>
            <a:lvl5pPr marL="857250" indent="-171450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-"/>
              <a:defRPr sz="1600">
                <a:solidFill>
                  <a:srgbClr val="000000"/>
                </a:solidFill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r>
              <a:rPr lang="en-GB" b="1" i="1" kern="100" noProof="0" dirty="0">
                <a:solidFill>
                  <a:srgbClr val="000000"/>
                </a:solidFill>
                <a:latin typeface="+mj-lt"/>
              </a:rPr>
              <a:t>Diff. bullet levels with: Shift + Alt + </a:t>
            </a:r>
            <a:r>
              <a:rPr lang="en-GB" b="1" i="1" kern="100" noProof="0" dirty="0" err="1">
                <a:solidFill>
                  <a:srgbClr val="000000"/>
                </a:solidFill>
                <a:latin typeface="+mj-lt"/>
              </a:rPr>
              <a:t>rightArrow</a:t>
            </a:r>
            <a:endParaRPr lang="en-GB" noProof="0" dirty="0"/>
          </a:p>
          <a:p>
            <a:pPr lvl="1"/>
            <a:r>
              <a:rPr lang="de-DE" noProof="0" dirty="0"/>
              <a:t>Second level (Calibri, 18, black)</a:t>
            </a:r>
            <a:endParaRPr lang="en-GB" noProof="0" dirty="0"/>
          </a:p>
          <a:p>
            <a:pPr lvl="2"/>
            <a:r>
              <a:rPr lang="en-GB" noProof="0" dirty="0"/>
              <a:t>Third level (Calibri, 18, black)</a:t>
            </a:r>
          </a:p>
          <a:p>
            <a:pPr lvl="3"/>
            <a:r>
              <a:rPr lang="en-GB" noProof="0" dirty="0"/>
              <a:t>Fourth level (Calibri, 16, black)</a:t>
            </a:r>
          </a:p>
          <a:p>
            <a:pPr lvl="4"/>
            <a:r>
              <a:rPr lang="en-GB" noProof="0" dirty="0"/>
              <a:t>Fifth level</a:t>
            </a:r>
          </a:p>
          <a:p>
            <a:pPr lvl="0"/>
            <a:endParaRPr lang="en-GB" noProof="0" dirty="0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16640" y="604709"/>
            <a:ext cx="8927765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81233" y="5718726"/>
            <a:ext cx="10890772" cy="374571"/>
          </a:xfrm>
          <a:prstGeom prst="roundRect">
            <a:avLst/>
          </a:prstGeom>
          <a:noFill/>
          <a:ln w="50800" cap="rnd" cmpd="sng">
            <a:solidFill>
              <a:srgbClr val="B1C7E1"/>
            </a:solidFill>
            <a:prstDash val="solid"/>
            <a:miter lim="800000"/>
            <a:headEnd/>
            <a:tailEnd/>
          </a:ln>
          <a:scene3d>
            <a:camera prst="orthographicFront"/>
            <a:lightRig rig="threePt" dir="t">
              <a:rot lat="0" lon="0" rev="6600000"/>
            </a:lightRig>
          </a:scene3d>
          <a:sp3d>
            <a:bevelT/>
          </a:sp3d>
        </p:spPr>
        <p:txBody>
          <a:bodyPr>
            <a:spAutoFit/>
          </a:bodyPr>
          <a:lstStyle>
            <a:lvl1pPr marL="0" indent="0" algn="ctr">
              <a:buFontTx/>
              <a:buNone/>
              <a:defRPr lang="en-GB" sz="1600" i="1" dirty="0">
                <a:solidFill>
                  <a:schemeClr val="tx1"/>
                </a:solidFill>
                <a:ea typeface="+mn-ea"/>
                <a:cs typeface="Arial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&lt;…&gt; (Calibri, Italic, 16, black, </a:t>
            </a:r>
            <a:r>
              <a:rPr lang="en-GB" sz="1600" i="1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center</a:t>
            </a: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2163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: Tabu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813989" y="604709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78582" y="5718726"/>
            <a:ext cx="10890772" cy="374571"/>
          </a:xfrm>
          <a:prstGeom prst="roundRect">
            <a:avLst/>
          </a:prstGeom>
          <a:noFill/>
          <a:ln w="50800" cmpd="sng">
            <a:solidFill>
              <a:srgbClr val="B1C7E1"/>
            </a:solidFill>
            <a:prstDash val="solid"/>
            <a:miter lim="800000"/>
            <a:headEnd/>
            <a:tailEnd/>
          </a:ln>
          <a:scene3d>
            <a:camera prst="orthographicFront"/>
            <a:lightRig rig="threePt" dir="t">
              <a:rot lat="0" lon="0" rev="6600000"/>
            </a:lightRig>
          </a:scene3d>
          <a:sp3d>
            <a:bevelT/>
          </a:sp3d>
        </p:spPr>
        <p:txBody>
          <a:bodyPr>
            <a:spAutoFit/>
          </a:bodyPr>
          <a:lstStyle>
            <a:lvl1pPr marL="0" indent="0" algn="ctr">
              <a:buFontTx/>
              <a:buNone/>
              <a:defRPr lang="en-GB" sz="1600" i="1" dirty="0">
                <a:solidFill>
                  <a:schemeClr val="tx1"/>
                </a:solidFill>
                <a:ea typeface="+mn-ea"/>
                <a:cs typeface="Arial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&lt;…&gt; (Calibri, Italic, 16, black, </a:t>
            </a:r>
            <a:r>
              <a:rPr lang="en-GB" sz="1600" i="1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center</a:t>
            </a: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)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11272" y="1758285"/>
            <a:ext cx="11041227" cy="3816424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baseline="0">
                <a:solidFill>
                  <a:srgbClr val="000000"/>
                </a:solidFill>
                <a:sym typeface="Wingdings" pitchFamily="2" charset="2"/>
              </a:defRPr>
            </a:lvl1pPr>
            <a:lvl2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sz="1800" baseline="0">
                <a:solidFill>
                  <a:srgbClr val="000000"/>
                </a:solidFill>
              </a:defRPr>
            </a:lvl2pPr>
            <a:lvl3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 baseline="0">
                <a:solidFill>
                  <a:srgbClr val="000000"/>
                </a:solidFill>
              </a:defRPr>
            </a:lvl3pPr>
            <a:lvl4pPr marL="857250" indent="-171450">
              <a:spcBef>
                <a:spcPts val="300"/>
              </a:spcBef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/>
              <a:t>Diff. bullet levels with “tabulator”</a:t>
            </a:r>
          </a:p>
          <a:p>
            <a:pPr lvl="1"/>
            <a:r>
              <a:rPr lang="en-GB" noProof="0" dirty="0"/>
              <a:t>Third level (Calibri, 18, black)</a:t>
            </a:r>
          </a:p>
          <a:p>
            <a:pPr lvl="2"/>
            <a:r>
              <a:rPr lang="en-GB" noProof="0" dirty="0"/>
              <a:t>Fourth level (Calibri, 16, black)</a:t>
            </a:r>
          </a:p>
          <a:p>
            <a:pPr lvl="3"/>
            <a:r>
              <a:rPr lang="en-GB" noProof="0" dirty="0"/>
              <a:t>Fifth level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5082" y="1245583"/>
            <a:ext cx="11041559" cy="4406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First Level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</p:spTree>
    <p:extLst>
      <p:ext uri="{BB962C8B-B14F-4D97-AF65-F5344CB8AC3E}">
        <p14:creationId xmlns:p14="http://schemas.microsoft.com/office/powerpoint/2010/main" val="1209348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Chart: Tabu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18131" y="590665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6784584" y="2032274"/>
            <a:ext cx="5088565" cy="420503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GB" sz="2200" b="1" i="1" u="none" strike="noStrike" kern="1200" baseline="0" noProof="0">
                <a:solidFill>
                  <a:prstClr val="black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15413" y="2032273"/>
            <a:ext cx="5890349" cy="4205039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baseline="0">
                <a:solidFill>
                  <a:srgbClr val="000000"/>
                </a:solidFill>
              </a:defRPr>
            </a:lvl1pPr>
            <a:lvl2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lang="en-US" sz="1800" kern="1200" baseline="0" dirty="0" smtClean="0">
                <a:solidFill>
                  <a:srgbClr val="000000"/>
                </a:solidFill>
                <a:latin typeface="+mn-lt"/>
                <a:ea typeface="ＭＳ Ｐゴシック" pitchFamily="-111" charset="-128"/>
                <a:cs typeface="ＭＳ Ｐゴシック"/>
              </a:defRPr>
            </a:lvl2pPr>
            <a:lvl3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 baseline="0">
                <a:solidFill>
                  <a:srgbClr val="000000"/>
                </a:solidFill>
              </a:defRPr>
            </a:lvl3pPr>
            <a:lvl4pPr marL="857250" indent="-171450">
              <a:spcBef>
                <a:spcPts val="300"/>
              </a:spcBef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Diff. bullet levels with “tabulator”</a:t>
            </a:r>
          </a:p>
          <a:p>
            <a:pPr lvl="1"/>
            <a:r>
              <a:rPr lang="en-US" dirty="0"/>
              <a:t>Third level (Calibri, 18, black)</a:t>
            </a:r>
          </a:p>
          <a:p>
            <a:pPr lvl="2"/>
            <a:r>
              <a:rPr lang="en-US" dirty="0"/>
              <a:t>Fourth level (Calibri, 16, black)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819223" y="1231539"/>
            <a:ext cx="5890527" cy="72872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First Level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784586" y="1221136"/>
            <a:ext cx="5088565" cy="7287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Chart Title </a:t>
            </a:r>
            <a:br>
              <a:rPr lang="en-GB" b="1" i="1" kern="100" dirty="0">
                <a:solidFill>
                  <a:srgbClr val="000000"/>
                </a:solidFill>
                <a:latin typeface="+mj-lt"/>
              </a:rPr>
            </a:b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</p:spTree>
    <p:extLst>
      <p:ext uri="{BB962C8B-B14F-4D97-AF65-F5344CB8AC3E}">
        <p14:creationId xmlns:p14="http://schemas.microsoft.com/office/powerpoint/2010/main" val="2892416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14320" y="590665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5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815412" y="2032274"/>
            <a:ext cx="11041227" cy="420503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GB" sz="2200" b="1" i="1" u="none" strike="noStrike" kern="1200" baseline="0" noProof="0">
                <a:solidFill>
                  <a:prstClr val="black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15413" y="1221136"/>
            <a:ext cx="11041227" cy="7287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Chart Title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</p:spTree>
    <p:extLst>
      <p:ext uri="{BB962C8B-B14F-4D97-AF65-F5344CB8AC3E}">
        <p14:creationId xmlns:p14="http://schemas.microsoft.com/office/powerpoint/2010/main" val="3040334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801621" y="59542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4"/>
          </p:nvPr>
        </p:nvSpPr>
        <p:spPr>
          <a:xfrm>
            <a:off x="815413" y="1316952"/>
            <a:ext cx="11041227" cy="50643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3613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9E777C-8434-41C4-914C-50A1CCC994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7" y="949865"/>
            <a:ext cx="5685692" cy="28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3023659" y="4149080"/>
            <a:ext cx="6240693" cy="43204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200" b="0" baseline="0">
                <a:solidFill>
                  <a:srgbClr val="000000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sz="1200" dirty="0"/>
              <a:t>XY</a:t>
            </a:r>
            <a:br>
              <a:rPr lang="en-GB" sz="1200" dirty="0"/>
            </a:br>
            <a:r>
              <a:rPr lang="en-GB" sz="1200" dirty="0"/>
              <a:t>&lt;Position&gt;</a:t>
            </a:r>
            <a:endParaRPr lang="en-GB" noProof="0" dirty="0"/>
          </a:p>
        </p:txBody>
      </p:sp>
      <p:sp>
        <p:nvSpPr>
          <p:cNvPr id="5" name="Titre 1"/>
          <p:cNvSpPr txBox="1">
            <a:spLocks/>
          </p:cNvSpPr>
          <p:nvPr userDrawn="1"/>
        </p:nvSpPr>
        <p:spPr>
          <a:xfrm>
            <a:off x="624619" y="234888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dirty="0">
                <a:solidFill>
                  <a:srgbClr val="1F4484"/>
                </a:solidFill>
              </a:rPr>
              <a:t>Thank You for Your Attention</a:t>
            </a:r>
          </a:p>
        </p:txBody>
      </p:sp>
      <p:sp>
        <p:nvSpPr>
          <p:cNvPr id="7" name="Titre 1"/>
          <p:cNvSpPr txBox="1">
            <a:spLocks/>
          </p:cNvSpPr>
          <p:nvPr userDrawn="1"/>
        </p:nvSpPr>
        <p:spPr>
          <a:xfrm>
            <a:off x="3023659" y="4581128"/>
            <a:ext cx="6240693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1200" b="0" dirty="0">
                <a:solidFill>
                  <a:srgbClr val="000000"/>
                </a:solidFill>
              </a:rPr>
              <a:t>ENTSOG -- European Network of Transmission System Operators for Gas</a:t>
            </a:r>
            <a:br>
              <a:rPr lang="en-GB" sz="1200" b="0" dirty="0">
                <a:solidFill>
                  <a:srgbClr val="000000"/>
                </a:solidFill>
              </a:rPr>
            </a:br>
            <a:r>
              <a:rPr lang="en-GB" sz="1200" b="0" dirty="0">
                <a:solidFill>
                  <a:srgbClr val="000000"/>
                </a:solidFill>
              </a:rPr>
              <a:t>Avenue de </a:t>
            </a:r>
            <a:r>
              <a:rPr lang="en-GB" sz="1200" b="0" dirty="0" err="1">
                <a:solidFill>
                  <a:srgbClr val="000000"/>
                </a:solidFill>
              </a:rPr>
              <a:t>Cortenbergh</a:t>
            </a:r>
            <a:r>
              <a:rPr lang="en-GB" sz="1200" b="0" dirty="0">
                <a:solidFill>
                  <a:srgbClr val="000000"/>
                </a:solidFill>
              </a:rPr>
              <a:t> 100, B-1000 Brussels</a:t>
            </a:r>
          </a:p>
        </p:txBody>
      </p:sp>
      <p:sp>
        <p:nvSpPr>
          <p:cNvPr id="8" name="Titre 1"/>
          <p:cNvSpPr txBox="1">
            <a:spLocks/>
          </p:cNvSpPr>
          <p:nvPr userDrawn="1"/>
        </p:nvSpPr>
        <p:spPr>
          <a:xfrm>
            <a:off x="3023659" y="5193256"/>
            <a:ext cx="6240693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1200" b="0" dirty="0">
                <a:solidFill>
                  <a:srgbClr val="000000"/>
                </a:solidFill>
              </a:rPr>
              <a:t>EML:</a:t>
            </a:r>
          </a:p>
          <a:p>
            <a:pPr algn="l"/>
            <a:r>
              <a:rPr lang="de-DE" sz="1200" b="0" dirty="0">
                <a:solidFill>
                  <a:srgbClr val="000000"/>
                </a:solidFill>
              </a:rPr>
              <a:t>WWW: </a:t>
            </a:r>
            <a:r>
              <a:rPr lang="de-DE" sz="1200" b="0" u="sng" dirty="0">
                <a:solidFill>
                  <a:srgbClr val="1F4484"/>
                </a:solidFill>
              </a:rPr>
              <a:t>www.entsog.eu</a:t>
            </a:r>
            <a:endParaRPr lang="en-GB" sz="1200" b="0" u="sng" dirty="0">
              <a:solidFill>
                <a:srgbClr val="1F4484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33" y="5185768"/>
            <a:ext cx="1536072" cy="287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u="sng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x.y@entsog.eu</a:t>
            </a:r>
          </a:p>
        </p:txBody>
      </p:sp>
    </p:spTree>
    <p:extLst>
      <p:ext uri="{BB962C8B-B14F-4D97-AF65-F5344CB8AC3E}">
        <p14:creationId xmlns:p14="http://schemas.microsoft.com/office/powerpoint/2010/main" val="1914354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D4ABF7-55E5-4293-B7DF-AA161DD9E5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7" y="864006"/>
            <a:ext cx="5580185" cy="280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A2343-F002-4FCB-95B5-5E92C10AED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996" y="957179"/>
            <a:ext cx="5846899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9E777C-8434-41C4-914C-50A1CCC994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7" y="949865"/>
            <a:ext cx="5685692" cy="286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6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6AE2A-F944-459D-A697-B7285482CF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7" y="864006"/>
            <a:ext cx="5636150" cy="28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5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67793-5C82-4FDE-986D-7401B753F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10" y="4478215"/>
            <a:ext cx="4168882" cy="20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778CF-5D54-4D90-8736-A5A8597D1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93" y="4478215"/>
            <a:ext cx="4285116" cy="212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8F988-6FB9-4D04-99F8-D2A253432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10" y="4478215"/>
            <a:ext cx="4168882" cy="20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0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76E22-A3A4-47CA-9E7D-C877448F2C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97" y="4478215"/>
            <a:ext cx="4157595" cy="20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3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6DBF8-1528-4554-9179-783125EECB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505" y="349212"/>
            <a:ext cx="1891404" cy="9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ountain&#10;&#10;Description generated with high confidence">
            <a:extLst>
              <a:ext uri="{FF2B5EF4-FFF2-40B4-BE49-F238E27FC236}">
                <a16:creationId xmlns:a16="http://schemas.microsoft.com/office/drawing/2014/main" id="{B999DAD1-D973-402C-B598-7453236E0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24747" y="0"/>
            <a:ext cx="1300876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6AE2A-F944-459D-A697-B7285482CF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077" y="864006"/>
            <a:ext cx="5636150" cy="283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7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188EE6-ACCF-4907-88CF-033E547BD7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120" y="384380"/>
            <a:ext cx="1922410" cy="9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4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4EC5C3-ACA3-46C3-991E-970B810CFD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506" y="361836"/>
            <a:ext cx="1891404" cy="95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2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B3D677-F848-43A2-B1E2-BD461D5632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519" y="357649"/>
            <a:ext cx="1907113" cy="95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4B7F59-ACF6-48CA-BB92-285D466FF8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04" y="201481"/>
            <a:ext cx="1783922" cy="9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68075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280F3-C4B9-4B68-97DF-D1FAF0846F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399" y="201481"/>
            <a:ext cx="1810656" cy="95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702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27E5B4-390D-447C-A8A4-9FDA3376BB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992" y="200648"/>
            <a:ext cx="1821934" cy="9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1129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B25B8B-235F-4187-AFB2-2347025D15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202" y="202026"/>
            <a:ext cx="1816724" cy="96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973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GSE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D7FF6E83-B999-46E6-A6D5-BA72C86F5E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r="19243" b="81456"/>
          <a:stretch/>
        </p:blipFill>
        <p:spPr>
          <a:xfrm>
            <a:off x="10" y="0"/>
            <a:ext cx="12191996" cy="1364776"/>
          </a:xfrm>
          <a:prstGeom prst="rect">
            <a:avLst/>
          </a:prstGeom>
        </p:spPr>
      </p:pic>
      <p:sp>
        <p:nvSpPr>
          <p:cNvPr id="2" name="Espace réservé du numéro de diapositive 5"/>
          <p:cNvSpPr txBox="1">
            <a:spLocks noGrp="1"/>
          </p:cNvSpPr>
          <p:nvPr userDrawn="1"/>
        </p:nvSpPr>
        <p:spPr bwMode="auto">
          <a:xfrm>
            <a:off x="11473847" y="6553200"/>
            <a:ext cx="718159" cy="3048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fld id="{692C8970-40FE-4B40-984B-FCCB47A0F331}" type="slidenum">
              <a:rPr lang="en-GB" sz="1400">
                <a:latin typeface="Gill Sans MT" panose="020B0502020104020203" pitchFamily="34" charset="0"/>
                <a:cs typeface="Calibri" pitchFamily="34" charset="0"/>
              </a:rPr>
              <a:pPr algn="ctr">
                <a:defRPr/>
              </a:pPr>
              <a:t>‹#›</a:t>
            </a:fld>
            <a:endParaRPr lang="en-GB" sz="1400" dirty="0">
              <a:latin typeface="Gill Sans MT" panose="020B0502020104020203" pitchFamily="34" charset="0"/>
              <a:cs typeface="Calibri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4B7F59-ACF6-48CA-BB92-285D466FF8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04" y="236650"/>
            <a:ext cx="1783922" cy="9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1481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88564-F18D-4B9A-A1F9-405CE6AA8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42B7BF-CD0F-4A6B-8996-F855DFF368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5D826-76DA-4E16-AFEC-5B4271A8A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77F79-FAC2-408A-96E0-8856C03B18A0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F2164-AD49-4909-94C0-0821199A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5BD88-C2F9-4731-9C3A-65AE40FD8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1E0A-C0DC-4264-A751-82FF53DEC6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4486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A35A087-ED4C-4F5C-8222-72C349E32A3B}"/>
              </a:ext>
            </a:extLst>
          </p:cNvPr>
          <p:cNvSpPr/>
          <p:nvPr userDrawn="1"/>
        </p:nvSpPr>
        <p:spPr>
          <a:xfrm>
            <a:off x="9549683" y="242524"/>
            <a:ext cx="2306515" cy="1170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9243" b="192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CE9CD2-31F2-4055-8344-57E1153830F3}"/>
              </a:ext>
            </a:extLst>
          </p:cNvPr>
          <p:cNvSpPr/>
          <p:nvPr userDrawn="1"/>
        </p:nvSpPr>
        <p:spPr>
          <a:xfrm>
            <a:off x="0" y="1628800"/>
            <a:ext cx="12192000" cy="52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58A6CA-DAC7-4B58-9616-69920C1CB358}"/>
              </a:ext>
            </a:extLst>
          </p:cNvPr>
          <p:cNvSpPr/>
          <p:nvPr userDrawn="1"/>
        </p:nvSpPr>
        <p:spPr>
          <a:xfrm>
            <a:off x="9549681" y="242524"/>
            <a:ext cx="2256005" cy="11700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F5AA4B4B-1DA0-4B85-9AD0-A0DE69F826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0191" y="242524"/>
            <a:ext cx="2205497" cy="117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67793-5C82-4FDE-986D-7401B753FB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10" y="4478215"/>
            <a:ext cx="4168882" cy="20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l_entsog_ppt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573"/>
            <a:ext cx="12313920" cy="6908109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2592000" y="2520000"/>
            <a:ext cx="9600000" cy="3240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le 4"/>
          <p:cNvSpPr>
            <a:spLocks noGrp="1"/>
          </p:cNvSpPr>
          <p:nvPr>
            <p:ph type="ctrTitle" hasCustomPrompt="1"/>
          </p:nvPr>
        </p:nvSpPr>
        <p:spPr bwMode="auto">
          <a:xfrm>
            <a:off x="2592000" y="2637008"/>
            <a:ext cx="9600000" cy="864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>
              <a:defRPr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sz="4400" noProof="0" dirty="0">
                <a:solidFill>
                  <a:schemeClr val="tx1"/>
                </a:solidFill>
                <a:ea typeface="ＭＳ Ｐゴシック"/>
                <a:cs typeface="ＭＳ Ｐゴシック"/>
              </a:rPr>
              <a:t>Cover title</a:t>
            </a:r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592001" y="4797152"/>
            <a:ext cx="6360225" cy="936104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/>
              <a:t>Name: ENTSOG representative</a:t>
            </a:r>
            <a:br>
              <a:rPr lang="en-GB" noProof="0" dirty="0"/>
            </a:br>
            <a:r>
              <a:rPr lang="en-GB" noProof="0" dirty="0"/>
              <a:t>Position: Adviser/EGM/President</a:t>
            </a:r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2592000" y="3600001"/>
            <a:ext cx="8064896" cy="50373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="1">
                <a:solidFill>
                  <a:schemeClr val="accent2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 dirty="0"/>
              <a:t>Cover subtitle</a:t>
            </a:r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7920203" y="620688"/>
            <a:ext cx="3743424" cy="3600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rgbClr val="87888A"/>
                </a:solidFill>
              </a:defRPr>
            </a:lvl1pPr>
          </a:lstStyle>
          <a:p>
            <a:pPr lvl="0"/>
            <a:r>
              <a:rPr lang="en-GB" noProof="0" dirty="0"/>
              <a:t>&lt;Place&gt; -- DD Month YYYY</a:t>
            </a:r>
          </a:p>
        </p:txBody>
      </p:sp>
    </p:spTree>
    <p:extLst>
      <p:ext uri="{BB962C8B-B14F-4D97-AF65-F5344CB8AC3E}">
        <p14:creationId xmlns:p14="http://schemas.microsoft.com/office/powerpoint/2010/main" val="13490657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/>
          </p:nvPr>
        </p:nvGraphicFramePr>
        <p:xfrm>
          <a:off x="527382" y="1052736"/>
          <a:ext cx="9985109" cy="5112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3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16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16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91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91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68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7546">
                <a:tc>
                  <a:txBody>
                    <a:bodyPr/>
                    <a:lstStyle/>
                    <a:p>
                      <a:r>
                        <a:rPr lang="en-GB" sz="1600" b="1" i="1" noProof="0" dirty="0">
                          <a:solidFill>
                            <a:srgbClr val="1F4484"/>
                          </a:solidFill>
                        </a:rPr>
                        <a:t>ENTSOG</a:t>
                      </a:r>
                      <a:r>
                        <a:rPr lang="en-GB" sz="1600" b="1" i="1" baseline="0" noProof="0" dirty="0">
                          <a:solidFill>
                            <a:srgbClr val="1F4484"/>
                          </a:solidFill>
                        </a:rPr>
                        <a:t> </a:t>
                      </a:r>
                      <a:r>
                        <a:rPr lang="en-GB" sz="1600" b="1" i="1" noProof="0" dirty="0">
                          <a:solidFill>
                            <a:srgbClr val="1F4484"/>
                          </a:solidFill>
                        </a:rPr>
                        <a:t>Colour chart</a:t>
                      </a: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1" noProof="0" dirty="0">
                          <a:solidFill>
                            <a:srgbClr val="1F4484"/>
                          </a:solidFill>
                        </a:rPr>
                        <a:t>R</a:t>
                      </a: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1" noProof="0" dirty="0">
                          <a:solidFill>
                            <a:srgbClr val="1F4484"/>
                          </a:solidFill>
                        </a:rPr>
                        <a:t>G</a:t>
                      </a: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i="1" noProof="0" dirty="0">
                          <a:solidFill>
                            <a:srgbClr val="1F4484"/>
                          </a:solidFill>
                        </a:rPr>
                        <a:t>B</a:t>
                      </a: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noProof="0" dirty="0">
                          <a:solidFill>
                            <a:srgbClr val="1F4484"/>
                          </a:solidFill>
                        </a:rPr>
                        <a:t>CMYK</a:t>
                      </a:r>
                      <a:endParaRPr lang="en-GB" sz="16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6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b="1" noProof="0" dirty="0">
                          <a:solidFill>
                            <a:srgbClr val="1F4484"/>
                          </a:solidFill>
                        </a:rPr>
                        <a:t>used in (eg. NeMo)</a:t>
                      </a:r>
                      <a:endParaRPr lang="en-GB" sz="16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40414" marB="404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Dark Grey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128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130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133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0/0/0/60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(NP)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Grey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191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191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191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25/20/20/0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Light Grey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217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217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217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14/10/11/0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de-DE" sz="1200" b="1" baseline="0" noProof="0" dirty="0">
                          <a:solidFill>
                            <a:srgbClr val="D9D9D9"/>
                          </a:solidFill>
                        </a:rPr>
                        <a:t>Grey</a:t>
                      </a:r>
                      <a:endParaRPr lang="en-GB" sz="12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baseline="0" noProof="0" dirty="0">
                          <a:solidFill>
                            <a:srgbClr val="D9D9D9"/>
                          </a:solidFill>
                        </a:rPr>
                        <a:t>234</a:t>
                      </a:r>
                      <a:endParaRPr lang="en-GB" sz="12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baseline="0" noProof="0" dirty="0">
                          <a:solidFill>
                            <a:srgbClr val="D9D9D9"/>
                          </a:solidFill>
                        </a:rPr>
                        <a:t>231</a:t>
                      </a:r>
                      <a:endParaRPr lang="en-GB" sz="12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baseline="0" noProof="0" dirty="0">
                          <a:solidFill>
                            <a:srgbClr val="D9D9D9"/>
                          </a:solidFill>
                        </a:rPr>
                        <a:t>222</a:t>
                      </a:r>
                      <a:endParaRPr lang="en-GB" sz="12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7/6/11/0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7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Dark Blue (ENTSOG)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31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68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132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99/84/18/6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48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</a:t>
                      </a:r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 (LNG)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Blue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156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75/23/0/0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C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Blue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62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108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164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82/57/12/1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C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Middle Blue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107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149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199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0/34/4/0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95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Light Blue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177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199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225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29/14/3/0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C7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Bluish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217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233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247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13/3/0/0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Dark Green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54/25/100/5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98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(Libya)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195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55/0/100/0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3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Middle Green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159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186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43/10/100/0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BA2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(Algeria)</a:t>
                      </a:r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Green (ENTSOG)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193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213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55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29/1/96/0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D5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Greenish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205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228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174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21/0/40/0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4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Light</a:t>
                      </a:r>
                      <a:r>
                        <a:rPr lang="de-DE" sz="1200" b="1" baseline="0" noProof="0" dirty="0">
                          <a:solidFill>
                            <a:srgbClr val="1F4484"/>
                          </a:solidFill>
                        </a:rPr>
                        <a:t> Purple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141</a:t>
                      </a:r>
                      <a:endParaRPr lang="en-GB" sz="1200" b="1" kern="120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117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171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49/58/7/0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75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(UGS)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Pink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204</a:t>
                      </a:r>
                      <a:endParaRPr lang="en-GB" sz="1200" b="1" kern="1200" baseline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17/86/1/0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4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Red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232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38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1" baseline="0" noProof="0" dirty="0">
                          <a:solidFill>
                            <a:srgbClr val="1F4484"/>
                          </a:solidFill>
                        </a:rPr>
                        <a:t>44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2/98/93/0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62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(Russia)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Dark Orange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235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4/64/87/0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7A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(Caspia)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Orange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249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1/32/94/0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4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Dark Yellow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242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GB" sz="12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1F4484"/>
                          </a:solidFill>
                        </a:rPr>
                        <a:t>6/18/100/0</a:t>
                      </a:r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A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(Norway)</a:t>
                      </a:r>
                      <a:endParaRPr lang="en-GB" sz="12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Yellow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248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5/1/90/0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A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6305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Light Yellow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251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247</a:t>
                      </a:r>
                      <a:endParaRPr lang="en-GB" sz="12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2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194</a:t>
                      </a: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noProof="0" dirty="0">
                          <a:solidFill>
                            <a:srgbClr val="D9D9D9"/>
                          </a:solidFill>
                        </a:rPr>
                        <a:t>2/0/30/0</a:t>
                      </a:r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7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2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7768" marR="107768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257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815413" y="612000"/>
            <a:ext cx="8976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541984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l_entsog_ppt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780032"/>
            <a:ext cx="10631424" cy="5077968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2592000" y="2564904"/>
            <a:ext cx="9600000" cy="2591928"/>
          </a:xfrm>
          <a:prstGeom prst="rect">
            <a:avLst/>
          </a:prstGeom>
          <a:solidFill>
            <a:schemeClr val="accent3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000" y="6336000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2832864" y="3501008"/>
            <a:ext cx="9359136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1210707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: Shift+Alt+righ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13923" y="1244705"/>
            <a:ext cx="11041227" cy="43300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lang="en-GB" sz="2200" b="1" i="1" kern="100" noProof="0" smtClean="0">
                <a:solidFill>
                  <a:srgbClr val="000000"/>
                </a:solidFill>
                <a:latin typeface="+mn-lt"/>
                <a:sym typeface="Wingdings" pitchFamily="2" charset="2"/>
              </a:defRPr>
            </a:lvl1pPr>
            <a:lvl2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baseline="0">
                <a:solidFill>
                  <a:srgbClr val="000000"/>
                </a:solidFill>
              </a:defRPr>
            </a:lvl2pPr>
            <a:lvl3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sz="1800" baseline="0">
                <a:solidFill>
                  <a:srgbClr val="000000"/>
                </a:solidFill>
              </a:defRPr>
            </a:lvl3pPr>
            <a:lvl4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>
                <a:solidFill>
                  <a:srgbClr val="000000"/>
                </a:solidFill>
              </a:defRPr>
            </a:lvl4pPr>
            <a:lvl5pPr marL="857250" indent="-171450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-"/>
              <a:defRPr sz="1600">
                <a:solidFill>
                  <a:srgbClr val="000000"/>
                </a:solidFill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r>
              <a:rPr lang="en-GB" b="1" i="1" kern="100" noProof="0" dirty="0">
                <a:solidFill>
                  <a:srgbClr val="000000"/>
                </a:solidFill>
                <a:latin typeface="+mj-lt"/>
              </a:rPr>
              <a:t>Diff. bullet levels with: Shift + Alt + </a:t>
            </a:r>
            <a:r>
              <a:rPr lang="en-GB" b="1" i="1" kern="100" noProof="0" dirty="0" err="1">
                <a:solidFill>
                  <a:srgbClr val="000000"/>
                </a:solidFill>
                <a:latin typeface="+mj-lt"/>
              </a:rPr>
              <a:t>rightArrow</a:t>
            </a:r>
            <a:endParaRPr lang="en-GB" noProof="0" dirty="0"/>
          </a:p>
          <a:p>
            <a:pPr lvl="1"/>
            <a:r>
              <a:rPr lang="de-DE" noProof="0" dirty="0"/>
              <a:t>Second level (Calibri, 18, black)</a:t>
            </a:r>
            <a:endParaRPr lang="en-GB" noProof="0" dirty="0"/>
          </a:p>
          <a:p>
            <a:pPr lvl="2"/>
            <a:r>
              <a:rPr lang="en-GB" noProof="0" dirty="0"/>
              <a:t>Third level (Calibri, 18, black)</a:t>
            </a:r>
          </a:p>
          <a:p>
            <a:pPr lvl="3"/>
            <a:r>
              <a:rPr lang="en-GB" noProof="0" dirty="0"/>
              <a:t>Fourth level (Calibri, 16, black)</a:t>
            </a:r>
          </a:p>
          <a:p>
            <a:pPr lvl="4"/>
            <a:r>
              <a:rPr lang="en-GB" noProof="0" dirty="0"/>
              <a:t>Fifth level</a:t>
            </a:r>
          </a:p>
          <a:p>
            <a:pPr lvl="0"/>
            <a:endParaRPr lang="en-GB" noProof="0" dirty="0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16640" y="604709"/>
            <a:ext cx="8927765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81233" y="5718726"/>
            <a:ext cx="10890772" cy="374571"/>
          </a:xfrm>
          <a:prstGeom prst="roundRect">
            <a:avLst/>
          </a:prstGeom>
          <a:noFill/>
          <a:ln w="50800" cap="rnd" cmpd="sng">
            <a:solidFill>
              <a:srgbClr val="B1C7E1"/>
            </a:solidFill>
            <a:prstDash val="solid"/>
            <a:miter lim="800000"/>
            <a:headEnd/>
            <a:tailEnd/>
          </a:ln>
          <a:scene3d>
            <a:camera prst="orthographicFront"/>
            <a:lightRig rig="threePt" dir="t">
              <a:rot lat="0" lon="0" rev="6600000"/>
            </a:lightRig>
          </a:scene3d>
          <a:sp3d>
            <a:bevelT/>
          </a:sp3d>
        </p:spPr>
        <p:txBody>
          <a:bodyPr>
            <a:spAutoFit/>
          </a:bodyPr>
          <a:lstStyle>
            <a:lvl1pPr marL="0" indent="0" algn="ctr">
              <a:buFontTx/>
              <a:buNone/>
              <a:defRPr lang="en-GB" sz="1600" i="1" dirty="0">
                <a:solidFill>
                  <a:schemeClr val="tx1"/>
                </a:solidFill>
                <a:ea typeface="+mn-ea"/>
                <a:cs typeface="Arial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&lt;…&gt; (Calibri, Italic, 16, black, </a:t>
            </a:r>
            <a:r>
              <a:rPr lang="en-GB" sz="1600" i="1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center</a:t>
            </a: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8592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: Tabu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813989" y="604709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78582" y="5718726"/>
            <a:ext cx="10890772" cy="374571"/>
          </a:xfrm>
          <a:prstGeom prst="roundRect">
            <a:avLst/>
          </a:prstGeom>
          <a:noFill/>
          <a:ln w="50800" cmpd="sng">
            <a:solidFill>
              <a:srgbClr val="B1C7E1"/>
            </a:solidFill>
            <a:prstDash val="solid"/>
            <a:miter lim="800000"/>
            <a:headEnd/>
            <a:tailEnd/>
          </a:ln>
          <a:scene3d>
            <a:camera prst="orthographicFront"/>
            <a:lightRig rig="threePt" dir="t">
              <a:rot lat="0" lon="0" rev="6600000"/>
            </a:lightRig>
          </a:scene3d>
          <a:sp3d>
            <a:bevelT/>
          </a:sp3d>
        </p:spPr>
        <p:txBody>
          <a:bodyPr>
            <a:spAutoFit/>
          </a:bodyPr>
          <a:lstStyle>
            <a:lvl1pPr marL="0" indent="0" algn="ctr">
              <a:buFontTx/>
              <a:buNone/>
              <a:defRPr lang="en-GB" sz="1600" i="1" dirty="0">
                <a:solidFill>
                  <a:schemeClr val="tx1"/>
                </a:solidFill>
                <a:ea typeface="+mn-ea"/>
                <a:cs typeface="Arial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&lt;…&gt; (Calibri, Italic, 16, black, </a:t>
            </a:r>
            <a:r>
              <a:rPr lang="en-GB" sz="1600" i="1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center</a:t>
            </a: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)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11272" y="1758285"/>
            <a:ext cx="11041227" cy="3816424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baseline="0">
                <a:solidFill>
                  <a:srgbClr val="000000"/>
                </a:solidFill>
                <a:sym typeface="Wingdings" pitchFamily="2" charset="2"/>
              </a:defRPr>
            </a:lvl1pPr>
            <a:lvl2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sz="1800" baseline="0">
                <a:solidFill>
                  <a:srgbClr val="000000"/>
                </a:solidFill>
              </a:defRPr>
            </a:lvl2pPr>
            <a:lvl3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 baseline="0">
                <a:solidFill>
                  <a:srgbClr val="000000"/>
                </a:solidFill>
              </a:defRPr>
            </a:lvl3pPr>
            <a:lvl4pPr marL="857250" indent="-171450">
              <a:spcBef>
                <a:spcPts val="300"/>
              </a:spcBef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/>
              <a:t>Diff. bullet levels with “tabulator”</a:t>
            </a:r>
          </a:p>
          <a:p>
            <a:pPr lvl="1"/>
            <a:r>
              <a:rPr lang="en-GB" noProof="0" dirty="0"/>
              <a:t>Third level (Calibri, 18, black)</a:t>
            </a:r>
          </a:p>
          <a:p>
            <a:pPr lvl="2"/>
            <a:r>
              <a:rPr lang="en-GB" noProof="0" dirty="0"/>
              <a:t>Fourth level (Calibri, 16, black)</a:t>
            </a:r>
          </a:p>
          <a:p>
            <a:pPr lvl="3"/>
            <a:r>
              <a:rPr lang="en-GB" noProof="0" dirty="0"/>
              <a:t>Fifth level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15082" y="1245583"/>
            <a:ext cx="11041559" cy="4406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First Level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</p:spTree>
    <p:extLst>
      <p:ext uri="{BB962C8B-B14F-4D97-AF65-F5344CB8AC3E}">
        <p14:creationId xmlns:p14="http://schemas.microsoft.com/office/powerpoint/2010/main" val="184293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Chart: Tabu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818131" y="590665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6784584" y="2032274"/>
            <a:ext cx="5088565" cy="420503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GB" sz="2200" b="1" i="1" u="none" strike="noStrike" kern="1200" baseline="0" noProof="0">
                <a:solidFill>
                  <a:prstClr val="black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815413" y="2032273"/>
            <a:ext cx="5890349" cy="4205039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baseline="0">
                <a:solidFill>
                  <a:srgbClr val="000000"/>
                </a:solidFill>
              </a:defRPr>
            </a:lvl1pPr>
            <a:lvl2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lang="en-US" sz="1800" kern="1200" baseline="0" dirty="0" smtClean="0">
                <a:solidFill>
                  <a:srgbClr val="000000"/>
                </a:solidFill>
                <a:latin typeface="+mn-lt"/>
                <a:ea typeface="ＭＳ Ｐゴシック" pitchFamily="-111" charset="-128"/>
                <a:cs typeface="ＭＳ Ｐゴシック"/>
              </a:defRPr>
            </a:lvl2pPr>
            <a:lvl3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 baseline="0">
                <a:solidFill>
                  <a:srgbClr val="000000"/>
                </a:solidFill>
              </a:defRPr>
            </a:lvl3pPr>
            <a:lvl4pPr marL="857250" indent="-171450">
              <a:spcBef>
                <a:spcPts val="300"/>
              </a:spcBef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Diff. bullet levels with “tabulator”</a:t>
            </a:r>
          </a:p>
          <a:p>
            <a:pPr lvl="1"/>
            <a:r>
              <a:rPr lang="en-US" dirty="0"/>
              <a:t>Third level (Calibri, 18, black)</a:t>
            </a:r>
          </a:p>
          <a:p>
            <a:pPr lvl="2"/>
            <a:r>
              <a:rPr lang="en-US" dirty="0"/>
              <a:t>Fourth level (Calibri, 16, black)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819223" y="1231539"/>
            <a:ext cx="5890527" cy="72872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First Level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784586" y="1221136"/>
            <a:ext cx="5088565" cy="7287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Chart Title </a:t>
            </a:r>
            <a:br>
              <a:rPr lang="en-GB" b="1" i="1" kern="100" dirty="0">
                <a:solidFill>
                  <a:srgbClr val="000000"/>
                </a:solidFill>
                <a:latin typeface="+mj-lt"/>
              </a:rPr>
            </a:b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</p:spTree>
    <p:extLst>
      <p:ext uri="{BB962C8B-B14F-4D97-AF65-F5344CB8AC3E}">
        <p14:creationId xmlns:p14="http://schemas.microsoft.com/office/powerpoint/2010/main" val="2538879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14320" y="590665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5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815412" y="2032274"/>
            <a:ext cx="11041227" cy="420503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GB" sz="2200" b="1" i="1" u="none" strike="noStrike" kern="1200" baseline="0" noProof="0">
                <a:solidFill>
                  <a:prstClr val="black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815413" y="1221136"/>
            <a:ext cx="11041227" cy="7287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Chart Title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</p:spTree>
    <p:extLst>
      <p:ext uri="{BB962C8B-B14F-4D97-AF65-F5344CB8AC3E}">
        <p14:creationId xmlns:p14="http://schemas.microsoft.com/office/powerpoint/2010/main" val="19810512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801621" y="595424"/>
            <a:ext cx="86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4"/>
          </p:nvPr>
        </p:nvSpPr>
        <p:spPr>
          <a:xfrm>
            <a:off x="815413" y="1316952"/>
            <a:ext cx="11041227" cy="50643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48076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3023659" y="4149080"/>
            <a:ext cx="6240693" cy="43204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200" b="0" baseline="0">
                <a:solidFill>
                  <a:srgbClr val="000000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sz="1200" dirty="0"/>
              <a:t>XY</a:t>
            </a:r>
            <a:br>
              <a:rPr lang="en-GB" sz="1200" dirty="0"/>
            </a:br>
            <a:r>
              <a:rPr lang="en-GB" sz="1200" dirty="0"/>
              <a:t>&lt;Position&gt;</a:t>
            </a:r>
            <a:endParaRPr lang="en-GB" noProof="0" dirty="0"/>
          </a:p>
        </p:txBody>
      </p:sp>
      <p:sp>
        <p:nvSpPr>
          <p:cNvPr id="5" name="Titre 1"/>
          <p:cNvSpPr txBox="1">
            <a:spLocks/>
          </p:cNvSpPr>
          <p:nvPr userDrawn="1"/>
        </p:nvSpPr>
        <p:spPr>
          <a:xfrm>
            <a:off x="624619" y="234888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dirty="0"/>
              <a:t>Thank You for Your Attention</a:t>
            </a:r>
          </a:p>
        </p:txBody>
      </p:sp>
      <p:sp>
        <p:nvSpPr>
          <p:cNvPr id="7" name="Titre 1"/>
          <p:cNvSpPr txBox="1">
            <a:spLocks/>
          </p:cNvSpPr>
          <p:nvPr userDrawn="1"/>
        </p:nvSpPr>
        <p:spPr>
          <a:xfrm>
            <a:off x="3023659" y="4581128"/>
            <a:ext cx="6240693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ENTSOG -- European Network of Transmission System Operators for Gas</a:t>
            </a:r>
            <a:br>
              <a:rPr lang="en-GB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</a:br>
            <a:r>
              <a:rPr lang="en-GB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Avenue de </a:t>
            </a:r>
            <a:r>
              <a:rPr lang="en-GB" sz="1200" b="0" kern="1200" baseline="0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Cortenbergh</a:t>
            </a:r>
            <a:r>
              <a:rPr lang="en-GB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 100, B-1000 Brussels</a:t>
            </a:r>
          </a:p>
        </p:txBody>
      </p:sp>
      <p:sp>
        <p:nvSpPr>
          <p:cNvPr id="8" name="Titre 1"/>
          <p:cNvSpPr txBox="1">
            <a:spLocks/>
          </p:cNvSpPr>
          <p:nvPr userDrawn="1"/>
        </p:nvSpPr>
        <p:spPr>
          <a:xfrm>
            <a:off x="3023659" y="5193256"/>
            <a:ext cx="6240693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EML:</a:t>
            </a:r>
          </a:p>
          <a:p>
            <a:pPr algn="l"/>
            <a:r>
              <a:rPr lang="de-DE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WWW: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www.entsog.eu</a:t>
            </a:r>
            <a:endParaRPr lang="en-GB" sz="1200" b="0" u="sng" kern="1200" baseline="0" dirty="0">
              <a:solidFill>
                <a:schemeClr val="tx1"/>
              </a:solidFill>
              <a:latin typeface="Calibri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33" y="5185768"/>
            <a:ext cx="1536072" cy="287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u="sng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x.y@entsog.eu</a:t>
            </a:r>
          </a:p>
        </p:txBody>
      </p:sp>
    </p:spTree>
    <p:extLst>
      <p:ext uri="{BB962C8B-B14F-4D97-AF65-F5344CB8AC3E}">
        <p14:creationId xmlns:p14="http://schemas.microsoft.com/office/powerpoint/2010/main" val="692014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9778CF-5D54-4D90-8736-A5A8597D1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93" y="4478215"/>
            <a:ext cx="4285116" cy="212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" y="0"/>
            <a:ext cx="12130785" cy="6858000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ctrTitle" hasCustomPrompt="1"/>
          </p:nvPr>
        </p:nvSpPr>
        <p:spPr bwMode="auto">
          <a:xfrm>
            <a:off x="815413" y="2530800"/>
            <a:ext cx="10572824" cy="85725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sz="4400" noProof="0">
                <a:solidFill>
                  <a:schemeClr val="tx1"/>
                </a:solidFill>
                <a:ea typeface="ＭＳ Ｐゴシック"/>
                <a:cs typeface="ＭＳ Ｐゴシック"/>
              </a:rPr>
              <a:t>Cover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904128" y="4941168"/>
            <a:ext cx="6360225" cy="93610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1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/>
              <a:t>Name: ENTSOG representative</a:t>
            </a:r>
            <a:br>
              <a:rPr lang="en-GB" noProof="0"/>
            </a:br>
            <a:r>
              <a:rPr lang="en-GB" noProof="0"/>
              <a:t>Position: Adviser/EGM/President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1487488" y="3789364"/>
            <a:ext cx="9409045" cy="5037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 dirty="0"/>
              <a:t>Cover subtitle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221989" y="6237289"/>
            <a:ext cx="3743424" cy="3600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rgbClr val="87888A"/>
                </a:solidFill>
              </a:defRPr>
            </a:lvl1pPr>
          </a:lstStyle>
          <a:p>
            <a:pPr lvl="0"/>
            <a:r>
              <a:rPr lang="en-GB" noProof="0"/>
              <a:t>&lt;Place&gt; -- DD Month YYYY</a:t>
            </a:r>
          </a:p>
        </p:txBody>
      </p:sp>
    </p:spTree>
    <p:extLst>
      <p:ext uri="{BB962C8B-B14F-4D97-AF65-F5344CB8AC3E}">
        <p14:creationId xmlns:p14="http://schemas.microsoft.com/office/powerpoint/2010/main" val="32492085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D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" y="0"/>
            <a:ext cx="12130785" cy="6858000"/>
          </a:xfrm>
          <a:prstGeom prst="rect">
            <a:avLst/>
          </a:prstGeom>
        </p:spPr>
      </p:pic>
      <p:sp>
        <p:nvSpPr>
          <p:cNvPr id="6" name="Title 4"/>
          <p:cNvSpPr>
            <a:spLocks noGrp="1"/>
          </p:cNvSpPr>
          <p:nvPr>
            <p:ph type="ctrTitle" hasCustomPrompt="1"/>
          </p:nvPr>
        </p:nvSpPr>
        <p:spPr bwMode="auto">
          <a:xfrm>
            <a:off x="815413" y="2530800"/>
            <a:ext cx="10572824" cy="85725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defRPr b="1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sz="4400" noProof="0">
                <a:solidFill>
                  <a:schemeClr val="tx1"/>
                </a:solidFill>
                <a:ea typeface="ＭＳ Ｐゴシック"/>
                <a:cs typeface="ＭＳ Ｐゴシック"/>
              </a:rPr>
              <a:t>Cover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2904128" y="4941168"/>
            <a:ext cx="6360225" cy="93610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1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/>
              <a:t>Name: ENTSOG representative</a:t>
            </a:r>
            <a:br>
              <a:rPr lang="en-GB" noProof="0"/>
            </a:br>
            <a:r>
              <a:rPr lang="en-GB" noProof="0"/>
              <a:t>Position: Adviser/EGM/President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1487488" y="3789364"/>
            <a:ext cx="9409045" cy="50373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800" b="1">
                <a:solidFill>
                  <a:schemeClr val="accent3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noProof="0" dirty="0"/>
              <a:t>Cover subtitle</a:t>
            </a:r>
          </a:p>
        </p:txBody>
      </p:sp>
      <p:sp>
        <p:nvSpPr>
          <p:cNvPr id="8" name="PowerPlusWaterMarkObject357831064"/>
          <p:cNvSpPr>
            <a:spLocks noChangeArrowheads="1" noChangeShapeType="1" noTextEdit="1"/>
          </p:cNvSpPr>
          <p:nvPr userDrawn="1"/>
        </p:nvSpPr>
        <p:spPr bwMode="auto">
          <a:xfrm rot="18900000">
            <a:off x="3323361" y="2133516"/>
            <a:ext cx="5820731" cy="224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100" b="0" spc="0" dirty="0">
                <a:ln>
                  <a:noFill/>
                </a:ln>
                <a:solidFill>
                  <a:srgbClr val="C0C0C0">
                    <a:alpha val="50000"/>
                  </a:srgbClr>
                </a:solidFill>
                <a:latin typeface="Arial" pitchFamily="34" charset="0"/>
                <a:cs typeface="Arial" pitchFamily="34" charset="0"/>
              </a:rPr>
              <a:t>DRAFT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4221989" y="6237289"/>
            <a:ext cx="3743424" cy="3600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baseline="0">
                <a:solidFill>
                  <a:srgbClr val="87888A"/>
                </a:solidFill>
              </a:defRPr>
            </a:lvl1pPr>
          </a:lstStyle>
          <a:p>
            <a:pPr lvl="0"/>
            <a:r>
              <a:rPr lang="en-GB" noProof="0"/>
              <a:t>&lt;Place&gt; -- DD Month YYYY</a:t>
            </a:r>
          </a:p>
        </p:txBody>
      </p:sp>
    </p:spTree>
    <p:extLst>
      <p:ext uri="{BB962C8B-B14F-4D97-AF65-F5344CB8AC3E}">
        <p14:creationId xmlns:p14="http://schemas.microsoft.com/office/powerpoint/2010/main" val="15818464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graphicFrame>
        <p:nvGraphicFramePr>
          <p:cNvPr id="9" name="Table 8"/>
          <p:cNvGraphicFramePr>
            <a:graphicFrameLocks noGrp="1"/>
          </p:cNvGraphicFramePr>
          <p:nvPr userDrawn="1">
            <p:extLst/>
          </p:nvPr>
        </p:nvGraphicFramePr>
        <p:xfrm>
          <a:off x="527381" y="548680"/>
          <a:ext cx="10753195" cy="5290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8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870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4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714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579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6752">
                <a:tc>
                  <a:txBody>
                    <a:bodyPr/>
                    <a:lstStyle/>
                    <a:p>
                      <a:r>
                        <a:rPr lang="en-GB" sz="1800" b="1" i="1" noProof="0" dirty="0">
                          <a:solidFill>
                            <a:srgbClr val="1F4484"/>
                          </a:solidFill>
                        </a:rPr>
                        <a:t>ENTSOG</a:t>
                      </a:r>
                      <a:r>
                        <a:rPr lang="en-GB" sz="1800" b="1" i="1" baseline="0" noProof="0" dirty="0">
                          <a:solidFill>
                            <a:srgbClr val="1F4484"/>
                          </a:solidFill>
                        </a:rPr>
                        <a:t> </a:t>
                      </a:r>
                      <a:r>
                        <a:rPr lang="en-GB" sz="1800" b="1" i="1" noProof="0" dirty="0">
                          <a:solidFill>
                            <a:srgbClr val="1F4484"/>
                          </a:solidFill>
                        </a:rPr>
                        <a:t>Colour chart</a:t>
                      </a: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noProof="0" dirty="0">
                          <a:solidFill>
                            <a:srgbClr val="1F4484"/>
                          </a:solidFill>
                        </a:rPr>
                        <a:t>R</a:t>
                      </a: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noProof="0" dirty="0">
                          <a:solidFill>
                            <a:srgbClr val="1F4484"/>
                          </a:solidFill>
                        </a:rPr>
                        <a:t>G</a:t>
                      </a: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1" noProof="0" dirty="0">
                          <a:solidFill>
                            <a:srgbClr val="1F4484"/>
                          </a:solidFill>
                        </a:rPr>
                        <a:t>B</a:t>
                      </a: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noProof="0" dirty="0">
                          <a:solidFill>
                            <a:srgbClr val="1F4484"/>
                          </a:solidFill>
                        </a:rPr>
                        <a:t>CMYK</a:t>
                      </a:r>
                      <a:endParaRPr lang="en-GB" sz="18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800" b="1" noProof="0" dirty="0">
                          <a:solidFill>
                            <a:srgbClr val="1F4484"/>
                          </a:solidFill>
                        </a:rPr>
                        <a:t>used in (eg. NeMo)</a:t>
                      </a:r>
                      <a:endParaRPr lang="en-GB" sz="18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Dark Grey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128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130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133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0/0/0/60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82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(NP)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Grey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191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191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191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25/20/20/0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Light Grey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217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217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217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14/10/11/0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r>
                        <a:rPr lang="de-DE" sz="1400" b="1" baseline="0" noProof="0" dirty="0">
                          <a:solidFill>
                            <a:srgbClr val="D9D9D9"/>
                          </a:solidFill>
                        </a:rPr>
                        <a:t>Grey</a:t>
                      </a:r>
                      <a:endParaRPr lang="en-GB" sz="14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baseline="0" noProof="0" dirty="0">
                          <a:solidFill>
                            <a:srgbClr val="D9D9D9"/>
                          </a:solidFill>
                        </a:rPr>
                        <a:t>234</a:t>
                      </a:r>
                      <a:endParaRPr lang="en-GB" sz="14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baseline="0" noProof="0" dirty="0">
                          <a:solidFill>
                            <a:srgbClr val="D9D9D9"/>
                          </a:solidFill>
                        </a:rPr>
                        <a:t>231</a:t>
                      </a:r>
                      <a:endParaRPr lang="en-GB" sz="14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baseline="0" noProof="0" dirty="0">
                          <a:solidFill>
                            <a:srgbClr val="D9D9D9"/>
                          </a:solidFill>
                        </a:rPr>
                        <a:t>222</a:t>
                      </a:r>
                      <a:endParaRPr lang="en-GB" sz="1400" b="1" baseline="0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7/6/11/0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7D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4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Dark Blue (ENTSOG)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31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68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132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99/84/18/6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48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</a:t>
                      </a:r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 (LNG)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Blue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156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D9D9D9"/>
                          </a:solidFill>
                        </a:rPr>
                        <a:t>75/23/0/0</a:t>
                      </a:r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39C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4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Blue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62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108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164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82/57/12/1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E6CA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Middle Blue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107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149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199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0/34/4/0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B95C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Light Blue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177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199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225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29/14/3/0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C7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8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Bluish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217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233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247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13/3/0/0</a:t>
                      </a:r>
                      <a:endParaRPr lang="en-GB" sz="14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9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4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Dark Green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54/25/100/5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982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(Libya)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Green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128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195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D9D9D9"/>
                          </a:solidFill>
                        </a:rPr>
                        <a:t>55/0/100/0</a:t>
                      </a:r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C34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4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Middle Green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159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186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44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43/10/100/0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FBA2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(Algeria)</a:t>
                      </a:r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Green (ENTSOG)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193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213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55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29/1/96/0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1D53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Greenish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205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228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174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D9D9D9"/>
                          </a:solidFill>
                        </a:rPr>
                        <a:t>21/0/40/0</a:t>
                      </a:r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E4A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4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Light</a:t>
                      </a:r>
                      <a:r>
                        <a:rPr lang="de-DE" sz="1400" b="1" baseline="0" noProof="0" dirty="0">
                          <a:solidFill>
                            <a:srgbClr val="1F4484"/>
                          </a:solidFill>
                        </a:rPr>
                        <a:t> Purple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141</a:t>
                      </a:r>
                      <a:endParaRPr lang="en-GB" sz="1400" b="1" kern="120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117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171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49/58/7/0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D75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(UGS)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Pink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204</a:t>
                      </a:r>
                      <a:endParaRPr lang="en-GB" sz="1400" b="1" kern="1200" baseline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72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152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D9D9D9"/>
                          </a:solidFill>
                        </a:rPr>
                        <a:t>17/86/1/0</a:t>
                      </a:r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489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4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Red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232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38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baseline="0" noProof="0" dirty="0">
                          <a:solidFill>
                            <a:srgbClr val="1F4484"/>
                          </a:solidFill>
                        </a:rPr>
                        <a:t>44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2/98/93/0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262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(Russia)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Dark Orange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235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122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59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4/64/87/0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B7A3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(Caspia)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4671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Orange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249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180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D9D9D9"/>
                          </a:solidFill>
                        </a:rPr>
                        <a:t>1/32/94/0</a:t>
                      </a:r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B42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4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Dark Yellow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242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202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GB" sz="1400" b="1" kern="1200" baseline="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1F4484"/>
                          </a:solidFill>
                        </a:rPr>
                        <a:t>6/18/100/0</a:t>
                      </a:r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1F4484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CA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1F4484"/>
                          </a:solidFill>
                          <a:latin typeface="+mn-lt"/>
                          <a:ea typeface="+mn-ea"/>
                          <a:cs typeface="+mn-cs"/>
                        </a:rPr>
                        <a:t>Presentation, (Norway)</a:t>
                      </a:r>
                      <a:endParaRPr lang="en-GB" sz="1400" b="1" kern="1200" noProof="0" dirty="0">
                        <a:solidFill>
                          <a:srgbClr val="1F448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Yellow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248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234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D9D9D9"/>
                          </a:solidFill>
                        </a:rPr>
                        <a:t>5/1/90/0</a:t>
                      </a:r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EA3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4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03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Light Yellow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251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de-DE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247</a:t>
                      </a:r>
                      <a:endParaRPr lang="en-GB" sz="1400" b="1" kern="1200" baseline="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kern="1200" baseline="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194</a:t>
                      </a: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noProof="0" dirty="0">
                          <a:solidFill>
                            <a:srgbClr val="D9D9D9"/>
                          </a:solidFill>
                        </a:rPr>
                        <a:t>2/0/30/0</a:t>
                      </a:r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1" noProof="0" dirty="0">
                        <a:solidFill>
                          <a:srgbClr val="D9D9D9"/>
                        </a:solidFill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F7C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b="1" kern="1200" noProof="0" dirty="0">
                          <a:solidFill>
                            <a:srgbClr val="D9D9D9"/>
                          </a:solidFill>
                          <a:latin typeface="+mn-lt"/>
                          <a:ea typeface="+mn-ea"/>
                          <a:cs typeface="+mn-cs"/>
                        </a:rPr>
                        <a:t>Cap. map</a:t>
                      </a:r>
                      <a:endParaRPr lang="en-GB" sz="1400" b="1" kern="1200" noProof="0" dirty="0">
                        <a:solidFill>
                          <a:srgbClr val="D9D9D9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211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331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6" name="PowerPlusWaterMarkObject357831064"/>
          <p:cNvSpPr>
            <a:spLocks noChangeArrowheads="1" noChangeShapeType="1" noTextEdit="1"/>
          </p:cNvSpPr>
          <p:nvPr userDrawn="1"/>
        </p:nvSpPr>
        <p:spPr bwMode="auto">
          <a:xfrm rot="18900000">
            <a:off x="3323361" y="2133516"/>
            <a:ext cx="5820731" cy="224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100" b="0" spc="0" dirty="0">
                <a:ln>
                  <a:noFill/>
                </a:ln>
                <a:solidFill>
                  <a:srgbClr val="C0C0C0">
                    <a:alpha val="50000"/>
                  </a:srgbClr>
                </a:solidFill>
                <a:latin typeface="Arial" pitchFamily="34" charset="0"/>
                <a:cs typeface="Arial" pitchFamily="34" charset="0"/>
              </a:rPr>
              <a:t>DRAFT</a:t>
            </a:r>
          </a:p>
        </p:txBody>
      </p:sp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0998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4984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Chapter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296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4984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Chapter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6" name="PowerPlusWaterMarkObject357831064"/>
          <p:cNvSpPr>
            <a:spLocks noChangeArrowheads="1" noChangeShapeType="1" noTextEdit="1"/>
          </p:cNvSpPr>
          <p:nvPr userDrawn="1"/>
        </p:nvSpPr>
        <p:spPr bwMode="auto">
          <a:xfrm rot="18900000">
            <a:off x="3323361" y="2133516"/>
            <a:ext cx="5820731" cy="224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100" b="0" spc="0" dirty="0">
                <a:ln>
                  <a:noFill/>
                </a:ln>
                <a:solidFill>
                  <a:srgbClr val="C0C0C0">
                    <a:alpha val="50000"/>
                  </a:srgbClr>
                </a:solidFill>
                <a:latin typeface="Arial" pitchFamily="34" charset="0"/>
                <a:cs typeface="Arial" pitchFamily="34" charset="0"/>
              </a:rPr>
              <a:t>DRAFT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56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: Shift + Alt + righ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06883" y="899196"/>
            <a:ext cx="11041227" cy="433000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lang="en-GB" sz="2200" b="1" i="1" kern="100" noProof="0" smtClean="0">
                <a:solidFill>
                  <a:srgbClr val="000000"/>
                </a:solidFill>
                <a:latin typeface="+mn-lt"/>
                <a:sym typeface="Wingdings" pitchFamily="2" charset="2"/>
              </a:defRPr>
            </a:lvl1pPr>
            <a:lvl2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kern="1200" spc="0" baseline="0">
                <a:solidFill>
                  <a:srgbClr val="000000"/>
                </a:solidFill>
              </a:defRPr>
            </a:lvl2pPr>
            <a:lvl3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sz="1800" baseline="0">
                <a:solidFill>
                  <a:srgbClr val="000000"/>
                </a:solidFill>
              </a:defRPr>
            </a:lvl3pPr>
            <a:lvl4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>
                <a:solidFill>
                  <a:srgbClr val="000000"/>
                </a:solidFill>
              </a:defRPr>
            </a:lvl4pPr>
            <a:lvl5pPr marL="857250" indent="-171450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-"/>
              <a:defRPr sz="1600">
                <a:solidFill>
                  <a:srgbClr val="000000"/>
                </a:solidFill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r>
              <a:rPr lang="en-GB" b="1" i="1" kern="100" noProof="0" dirty="0">
                <a:solidFill>
                  <a:srgbClr val="000000"/>
                </a:solidFill>
                <a:latin typeface="+mj-lt"/>
              </a:rPr>
              <a:t>Diff. bullet levels with: Shift + Alt + </a:t>
            </a:r>
            <a:r>
              <a:rPr lang="en-GB" b="1" i="1" kern="100" noProof="0" dirty="0" err="1">
                <a:solidFill>
                  <a:srgbClr val="000000"/>
                </a:solidFill>
                <a:latin typeface="+mj-lt"/>
              </a:rPr>
              <a:t>rightArrow</a:t>
            </a:r>
            <a:endParaRPr lang="en-GB" noProof="0" dirty="0"/>
          </a:p>
          <a:p>
            <a:pPr lvl="1"/>
            <a:r>
              <a:rPr lang="de-DE" noProof="0" dirty="0"/>
              <a:t>Second level (Calibri, 18, black)</a:t>
            </a:r>
            <a:endParaRPr lang="en-GB" noProof="0" dirty="0"/>
          </a:p>
          <a:p>
            <a:pPr lvl="2"/>
            <a:r>
              <a:rPr lang="en-GB" noProof="0" dirty="0"/>
              <a:t>Third level (Calibri, 18, black)</a:t>
            </a:r>
          </a:p>
          <a:p>
            <a:pPr lvl="3"/>
            <a:r>
              <a:rPr lang="en-GB" noProof="0" dirty="0"/>
              <a:t>Fourth level (Calibri, 16, black)</a:t>
            </a:r>
          </a:p>
          <a:p>
            <a:pPr lvl="4"/>
            <a:r>
              <a:rPr lang="en-GB" noProof="0" dirty="0"/>
              <a:t>Fifth level</a:t>
            </a:r>
          </a:p>
          <a:p>
            <a:pPr lvl="0"/>
            <a:endParaRPr lang="en-GB" noProof="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74193" y="5373217"/>
            <a:ext cx="10890772" cy="374571"/>
          </a:xfrm>
          <a:prstGeom prst="roundRect">
            <a:avLst/>
          </a:prstGeom>
          <a:noFill/>
          <a:ln w="50800" cap="rnd" cmpd="sng">
            <a:solidFill>
              <a:srgbClr val="B1C7E1"/>
            </a:solidFill>
            <a:prstDash val="solid"/>
            <a:miter lim="800000"/>
            <a:headEnd/>
            <a:tailEnd/>
          </a:ln>
          <a:scene3d>
            <a:camera prst="orthographicFront"/>
            <a:lightRig rig="threePt" dir="t">
              <a:rot lat="0" lon="0" rev="6600000"/>
            </a:lightRig>
          </a:scene3d>
          <a:sp3d>
            <a:bevelT/>
          </a:sp3d>
        </p:spPr>
        <p:txBody>
          <a:bodyPr>
            <a:spAutoFit/>
          </a:bodyPr>
          <a:lstStyle>
            <a:lvl1pPr marL="0" indent="0" algn="ctr">
              <a:buFontTx/>
              <a:buNone/>
              <a:defRPr lang="en-GB" sz="1600" i="1" dirty="0">
                <a:solidFill>
                  <a:schemeClr val="tx1"/>
                </a:solidFill>
                <a:ea typeface="+mn-ea"/>
                <a:cs typeface="Arial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&lt;…&gt; (Calibri, Italic, 16, black, </a:t>
            </a:r>
            <a:r>
              <a:rPr lang="en-GB" sz="1600" i="1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center</a:t>
            </a: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165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: Tabu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74193" y="5373217"/>
            <a:ext cx="10890772" cy="374571"/>
          </a:xfrm>
          <a:prstGeom prst="roundRect">
            <a:avLst/>
          </a:prstGeom>
          <a:noFill/>
          <a:ln w="50800" cmpd="sng">
            <a:solidFill>
              <a:srgbClr val="B1C7E1"/>
            </a:solidFill>
            <a:prstDash val="solid"/>
            <a:miter lim="800000"/>
            <a:headEnd/>
            <a:tailEnd/>
          </a:ln>
          <a:scene3d>
            <a:camera prst="orthographicFront"/>
            <a:lightRig rig="threePt" dir="t">
              <a:rot lat="0" lon="0" rev="6600000"/>
            </a:lightRig>
          </a:scene3d>
          <a:sp3d>
            <a:bevelT/>
          </a:sp3d>
        </p:spPr>
        <p:txBody>
          <a:bodyPr>
            <a:spAutoFit/>
          </a:bodyPr>
          <a:lstStyle>
            <a:lvl1pPr marL="0" indent="0" algn="ctr">
              <a:buFontTx/>
              <a:buNone/>
              <a:defRPr lang="en-GB" sz="1600" i="1" dirty="0">
                <a:solidFill>
                  <a:schemeClr val="tx1"/>
                </a:solidFill>
                <a:ea typeface="+mn-ea"/>
                <a:cs typeface="Arial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&lt;…&gt; (Calibri, Italic, 16, black, </a:t>
            </a:r>
            <a:r>
              <a:rPr lang="en-GB" sz="1600" i="1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center</a:t>
            </a: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06883" y="1412776"/>
            <a:ext cx="11041227" cy="3816424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baseline="0">
                <a:solidFill>
                  <a:srgbClr val="000000"/>
                </a:solidFill>
                <a:sym typeface="Wingdings" pitchFamily="2" charset="2"/>
              </a:defRPr>
            </a:lvl1pPr>
            <a:lvl2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sz="1800" baseline="0">
                <a:solidFill>
                  <a:srgbClr val="000000"/>
                </a:solidFill>
              </a:defRPr>
            </a:lvl2pPr>
            <a:lvl3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 baseline="0">
                <a:solidFill>
                  <a:srgbClr val="000000"/>
                </a:solidFill>
              </a:defRPr>
            </a:lvl3pPr>
            <a:lvl4pPr marL="857250" indent="-171450">
              <a:spcBef>
                <a:spcPts val="300"/>
              </a:spcBef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/>
              <a:t>Diff. bullet levels with “tabulator”</a:t>
            </a:r>
          </a:p>
          <a:p>
            <a:pPr lvl="1"/>
            <a:r>
              <a:rPr lang="en-GB" noProof="0" dirty="0"/>
              <a:t>Third level (Calibri, 18, black)</a:t>
            </a:r>
          </a:p>
          <a:p>
            <a:pPr lvl="2"/>
            <a:r>
              <a:rPr lang="en-GB" noProof="0" dirty="0"/>
              <a:t>Fourth level (Calibri, 16, black)</a:t>
            </a:r>
          </a:p>
          <a:p>
            <a:pPr lvl="3"/>
            <a:r>
              <a:rPr lang="en-GB" noProof="0" dirty="0"/>
              <a:t>Fifth level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10693" y="900074"/>
            <a:ext cx="11041559" cy="4406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First Level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5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: Tabulator D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74193" y="5373217"/>
            <a:ext cx="10890772" cy="374571"/>
          </a:xfrm>
          <a:prstGeom prst="roundRect">
            <a:avLst/>
          </a:prstGeom>
          <a:noFill/>
          <a:ln w="50800" cmpd="sng">
            <a:solidFill>
              <a:srgbClr val="B1C7E1"/>
            </a:solidFill>
            <a:prstDash val="solid"/>
            <a:miter lim="800000"/>
            <a:headEnd/>
            <a:tailEnd/>
          </a:ln>
          <a:scene3d>
            <a:camera prst="orthographicFront"/>
            <a:lightRig rig="threePt" dir="t">
              <a:rot lat="0" lon="0" rev="6600000"/>
            </a:lightRig>
          </a:scene3d>
          <a:sp3d>
            <a:bevelT/>
          </a:sp3d>
        </p:spPr>
        <p:txBody>
          <a:bodyPr>
            <a:spAutoFit/>
          </a:bodyPr>
          <a:lstStyle>
            <a:lvl1pPr marL="0" indent="0" algn="ctr">
              <a:buFontTx/>
              <a:buNone/>
              <a:defRPr lang="en-GB" sz="1600" i="1" dirty="0">
                <a:solidFill>
                  <a:schemeClr val="tx1"/>
                </a:solidFill>
                <a:ea typeface="+mn-ea"/>
                <a:cs typeface="Arial" pitchFamily="34" charset="0"/>
              </a:defRPr>
            </a:lvl1pPr>
          </a:lstStyle>
          <a:p>
            <a:pPr lvl="0" algn="ctr">
              <a:spcBef>
                <a:spcPct val="0"/>
              </a:spcBef>
            </a:pP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&lt;…&gt; (Calibri, Italic, 16, black, </a:t>
            </a:r>
            <a:r>
              <a:rPr lang="en-GB" sz="1600" i="1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center</a:t>
            </a:r>
            <a:r>
              <a:rPr lang="en-GB" sz="1600" i="1" dirty="0">
                <a:solidFill>
                  <a:srgbClr val="000000"/>
                </a:solidFill>
                <a:latin typeface="+mn-lt"/>
                <a:cs typeface="Arial" pitchFamily="34" charset="0"/>
              </a:rPr>
              <a:t>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06883" y="1412776"/>
            <a:ext cx="11041227" cy="3816424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baseline="0">
                <a:solidFill>
                  <a:srgbClr val="000000"/>
                </a:solidFill>
                <a:sym typeface="Wingdings" pitchFamily="2" charset="2"/>
              </a:defRPr>
            </a:lvl1pPr>
            <a:lvl2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sz="1800" baseline="0">
                <a:solidFill>
                  <a:srgbClr val="000000"/>
                </a:solidFill>
              </a:defRPr>
            </a:lvl2pPr>
            <a:lvl3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 baseline="0">
                <a:solidFill>
                  <a:srgbClr val="000000"/>
                </a:solidFill>
              </a:defRPr>
            </a:lvl3pPr>
            <a:lvl4pPr marL="857250" indent="-171450">
              <a:spcBef>
                <a:spcPts val="300"/>
              </a:spcBef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/>
              <a:t>Diff. bullet levels with “tabulator”</a:t>
            </a:r>
          </a:p>
          <a:p>
            <a:pPr lvl="1"/>
            <a:r>
              <a:rPr lang="en-GB" noProof="0" dirty="0"/>
              <a:t>Third level (Calibri, 18, black)</a:t>
            </a:r>
          </a:p>
          <a:p>
            <a:pPr lvl="2"/>
            <a:r>
              <a:rPr lang="en-GB" noProof="0" dirty="0"/>
              <a:t>Fourth level (Calibri, 16, black)</a:t>
            </a:r>
          </a:p>
          <a:p>
            <a:pPr lvl="3"/>
            <a:r>
              <a:rPr lang="en-GB" noProof="0" dirty="0"/>
              <a:t>Fifth level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10693" y="900074"/>
            <a:ext cx="11041559" cy="4406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First Level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  <p:sp>
        <p:nvSpPr>
          <p:cNvPr id="9" name="PowerPlusWaterMarkObject357831064"/>
          <p:cNvSpPr>
            <a:spLocks noChangeArrowheads="1" noChangeShapeType="1" noTextEdit="1"/>
          </p:cNvSpPr>
          <p:nvPr userDrawn="1"/>
        </p:nvSpPr>
        <p:spPr bwMode="auto">
          <a:xfrm rot="18900000">
            <a:off x="3323361" y="2133516"/>
            <a:ext cx="5820731" cy="224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100" b="0" spc="0" dirty="0">
                <a:ln>
                  <a:noFill/>
                </a:ln>
                <a:solidFill>
                  <a:srgbClr val="C0C0C0">
                    <a:alpha val="50000"/>
                  </a:srgbClr>
                </a:solidFill>
                <a:latin typeface="Arial" pitchFamily="34" charset="0"/>
                <a:cs typeface="Arial" pitchFamily="34" charset="0"/>
              </a:rPr>
              <a:t>DRAFT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5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28F988-6FB9-4D04-99F8-D2A253432D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10" y="4478215"/>
            <a:ext cx="4168882" cy="20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7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Chart: Shift+Alt+right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6576054" y="1700809"/>
            <a:ext cx="5088565" cy="420503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GB" sz="2200" b="1" i="1" u="none" strike="noStrike" kern="1200" baseline="0" noProof="0">
                <a:solidFill>
                  <a:prstClr val="black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576055" y="889671"/>
            <a:ext cx="5088565" cy="7287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Chart Title </a:t>
            </a:r>
            <a:br>
              <a:rPr lang="en-GB" b="1" i="1" kern="100" dirty="0">
                <a:solidFill>
                  <a:srgbClr val="000000"/>
                </a:solidFill>
                <a:latin typeface="+mj-lt"/>
              </a:rPr>
            </a:b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06883" y="899196"/>
            <a:ext cx="5873160" cy="497807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 lang="en-GB" sz="2200" b="1" i="1" kern="100" noProof="0" smtClean="0">
                <a:solidFill>
                  <a:srgbClr val="000000"/>
                </a:solidFill>
                <a:latin typeface="+mn-lt"/>
                <a:sym typeface="Wingdings" pitchFamily="2" charset="2"/>
              </a:defRPr>
            </a:lvl1pPr>
            <a:lvl2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baseline="0">
                <a:solidFill>
                  <a:srgbClr val="000000"/>
                </a:solidFill>
              </a:defRPr>
            </a:lvl2pPr>
            <a:lvl3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sz="1800" baseline="0">
                <a:solidFill>
                  <a:srgbClr val="000000"/>
                </a:solidFill>
              </a:defRPr>
            </a:lvl3pPr>
            <a:lvl4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>
                <a:solidFill>
                  <a:srgbClr val="000000"/>
                </a:solidFill>
              </a:defRPr>
            </a:lvl4pPr>
            <a:lvl5pPr marL="857250" indent="-171450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-"/>
              <a:defRPr sz="1600">
                <a:solidFill>
                  <a:srgbClr val="000000"/>
                </a:solidFill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accent3"/>
              </a:buClr>
              <a:buSzTx/>
              <a:buFontTx/>
              <a:buNone/>
              <a:tabLst/>
              <a:defRPr/>
            </a:pPr>
            <a:r>
              <a:rPr lang="en-GB" noProof="0" dirty="0"/>
              <a:t>Diff. bullet levels with: </a:t>
            </a:r>
            <a:r>
              <a:rPr lang="en-GB" b="1" i="1" kern="100" noProof="0" dirty="0" err="1">
                <a:solidFill>
                  <a:srgbClr val="000000"/>
                </a:solidFill>
                <a:latin typeface="+mj-lt"/>
              </a:rPr>
              <a:t>Shift+Alt+rightArrow</a:t>
            </a:r>
            <a:endParaRPr lang="en-GB" noProof="0" dirty="0"/>
          </a:p>
          <a:p>
            <a:pPr lvl="1"/>
            <a:r>
              <a:rPr lang="de-DE" noProof="0" dirty="0"/>
              <a:t>Second level (Calibri, 18, black)</a:t>
            </a:r>
            <a:endParaRPr lang="en-GB" noProof="0" dirty="0"/>
          </a:p>
          <a:p>
            <a:pPr lvl="2"/>
            <a:r>
              <a:rPr lang="en-GB" noProof="0" dirty="0"/>
              <a:t>Third level (Calibri, 18, black)</a:t>
            </a:r>
          </a:p>
          <a:p>
            <a:pPr lvl="3"/>
            <a:r>
              <a:rPr lang="en-GB" noProof="0" dirty="0"/>
              <a:t>Fourth level (Calibri, 16, black)</a:t>
            </a:r>
          </a:p>
          <a:p>
            <a:pPr lvl="4"/>
            <a:r>
              <a:rPr lang="en-GB" noProof="0" dirty="0"/>
              <a:t>Fifth level</a:t>
            </a:r>
          </a:p>
          <a:p>
            <a:pPr lvl="0"/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355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Chart: Tabul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6576054" y="1700809"/>
            <a:ext cx="5088565" cy="420503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GB" sz="2200" b="1" i="1" u="none" strike="noStrike" kern="1200" baseline="0" noProof="0">
                <a:solidFill>
                  <a:prstClr val="black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06883" y="1700808"/>
            <a:ext cx="5890349" cy="4205039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baseline="0">
                <a:solidFill>
                  <a:srgbClr val="000000"/>
                </a:solidFill>
              </a:defRPr>
            </a:lvl1pPr>
            <a:lvl2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lang="en-US" sz="1800" kern="1200" baseline="0" dirty="0" smtClean="0">
                <a:solidFill>
                  <a:srgbClr val="000000"/>
                </a:solidFill>
                <a:latin typeface="+mn-lt"/>
                <a:ea typeface="ＭＳ Ｐゴシック" pitchFamily="-111" charset="-128"/>
                <a:cs typeface="ＭＳ Ｐゴシック"/>
              </a:defRPr>
            </a:lvl2pPr>
            <a:lvl3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 baseline="0">
                <a:solidFill>
                  <a:srgbClr val="000000"/>
                </a:solidFill>
              </a:defRPr>
            </a:lvl3pPr>
            <a:lvl4pPr marL="857250" indent="-171450">
              <a:spcBef>
                <a:spcPts val="0"/>
              </a:spcBef>
              <a:spcAft>
                <a:spcPts val="300"/>
              </a:spcAft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Diff. bullet levels with “tabulator”</a:t>
            </a:r>
          </a:p>
          <a:p>
            <a:pPr lvl="1"/>
            <a:r>
              <a:rPr lang="en-US" dirty="0"/>
              <a:t>Third level (Calibri, 18, black)</a:t>
            </a:r>
          </a:p>
          <a:p>
            <a:pPr lvl="2"/>
            <a:r>
              <a:rPr lang="en-US" dirty="0"/>
              <a:t>Fourth level (Calibri, 16, black)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0693" y="900074"/>
            <a:ext cx="5890527" cy="72872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First Level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576055" y="889671"/>
            <a:ext cx="5088565" cy="7287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Chart Title </a:t>
            </a:r>
            <a:br>
              <a:rPr lang="en-GB" b="1" i="1" kern="100" dirty="0">
                <a:solidFill>
                  <a:srgbClr val="000000"/>
                </a:solidFill>
                <a:latin typeface="+mj-lt"/>
              </a:rPr>
            </a:b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318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Chart: Tabulator D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6576054" y="1700809"/>
            <a:ext cx="5088565" cy="420503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GB" sz="2200" b="1" i="1" u="none" strike="noStrike" kern="1200" baseline="0" noProof="0">
                <a:solidFill>
                  <a:prstClr val="black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06883" y="1700808"/>
            <a:ext cx="5890349" cy="4205039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600"/>
              </a:spcBef>
              <a:buClr>
                <a:schemeClr val="accent3"/>
              </a:buClr>
              <a:buFont typeface="Calibri" pitchFamily="34" charset="0"/>
              <a:buChar char="&gt;"/>
              <a:defRPr sz="1800" baseline="0">
                <a:solidFill>
                  <a:srgbClr val="000000"/>
                </a:solidFill>
              </a:defRPr>
            </a:lvl1pPr>
            <a:lvl2pPr marL="400050" indent="-171450">
              <a:spcBef>
                <a:spcPts val="300"/>
              </a:spcBef>
              <a:buClr>
                <a:schemeClr val="accent3"/>
              </a:buClr>
              <a:buFont typeface="Wingdings" pitchFamily="2" charset="2"/>
              <a:buChar char="§"/>
              <a:defRPr lang="en-US" sz="1800" kern="1200" baseline="0" dirty="0" smtClean="0">
                <a:solidFill>
                  <a:srgbClr val="000000"/>
                </a:solidFill>
                <a:latin typeface="+mn-lt"/>
                <a:ea typeface="ＭＳ Ｐゴシック" pitchFamily="-111" charset="-128"/>
                <a:cs typeface="ＭＳ Ｐゴシック"/>
              </a:defRPr>
            </a:lvl2pPr>
            <a:lvl3pPr marL="628650" indent="-171450">
              <a:spcBef>
                <a:spcPts val="300"/>
              </a:spcBef>
              <a:buClr>
                <a:schemeClr val="accent3"/>
              </a:buClr>
              <a:buFont typeface="Courier New" pitchFamily="49" charset="0"/>
              <a:buChar char="o"/>
              <a:defRPr sz="1600" baseline="0">
                <a:solidFill>
                  <a:srgbClr val="000000"/>
                </a:solidFill>
              </a:defRPr>
            </a:lvl3pPr>
            <a:lvl4pPr marL="857250" indent="-171450">
              <a:spcBef>
                <a:spcPts val="300"/>
              </a:spcBef>
              <a:buClr>
                <a:schemeClr val="accent3"/>
              </a:buClr>
              <a:defRPr sz="1600"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Diff. bullet levels with “tabulator”</a:t>
            </a:r>
          </a:p>
          <a:p>
            <a:pPr lvl="1"/>
            <a:r>
              <a:rPr lang="en-US" dirty="0"/>
              <a:t>Third level (Calibri, 18, black)</a:t>
            </a:r>
          </a:p>
          <a:p>
            <a:pPr lvl="2"/>
            <a:r>
              <a:rPr lang="en-US" dirty="0"/>
              <a:t>Fourth level (Calibri, 16, black)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610693" y="900074"/>
            <a:ext cx="5890527" cy="72872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First Level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576055" y="889671"/>
            <a:ext cx="5088565" cy="7287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Chart Title </a:t>
            </a:r>
            <a:br>
              <a:rPr lang="en-GB" b="1" i="1" kern="100" dirty="0">
                <a:solidFill>
                  <a:srgbClr val="000000"/>
                </a:solidFill>
                <a:latin typeface="+mj-lt"/>
              </a:rPr>
            </a:b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  <p:sp>
        <p:nvSpPr>
          <p:cNvPr id="13" name="PowerPlusWaterMarkObject357831064"/>
          <p:cNvSpPr>
            <a:spLocks noChangeArrowheads="1" noChangeShapeType="1" noTextEdit="1"/>
          </p:cNvSpPr>
          <p:nvPr userDrawn="1"/>
        </p:nvSpPr>
        <p:spPr bwMode="auto">
          <a:xfrm rot="18900000">
            <a:off x="3323361" y="2133516"/>
            <a:ext cx="5820731" cy="224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100" b="0" spc="0" dirty="0">
                <a:ln>
                  <a:noFill/>
                </a:ln>
                <a:solidFill>
                  <a:srgbClr val="C0C0C0">
                    <a:alpha val="50000"/>
                  </a:srgbClr>
                </a:solidFill>
                <a:latin typeface="Arial" pitchFamily="34" charset="0"/>
                <a:cs typeface="Arial" pitchFamily="34" charset="0"/>
              </a:rPr>
              <a:t>DRAFT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4440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5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610692" y="1700809"/>
            <a:ext cx="11041227" cy="420503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GB" sz="2200" b="1" i="1" u="none" strike="noStrike" kern="1200" baseline="0" noProof="0">
                <a:solidFill>
                  <a:prstClr val="black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10693" y="889671"/>
            <a:ext cx="11041227" cy="7287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Chart Title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360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D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15" name="Chart Placeholder 3"/>
          <p:cNvSpPr>
            <a:spLocks noGrp="1"/>
          </p:cNvSpPr>
          <p:nvPr>
            <p:ph type="chart" sz="quarter" idx="13"/>
          </p:nvPr>
        </p:nvSpPr>
        <p:spPr>
          <a:xfrm>
            <a:off x="610692" y="1700809"/>
            <a:ext cx="11041227" cy="4205039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GB" sz="2200" b="1" i="1" u="none" strike="noStrike" kern="1200" baseline="0" noProof="0">
                <a:solidFill>
                  <a:prstClr val="black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chart</a:t>
            </a:r>
            <a:endParaRPr lang="en-GB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10693" y="889671"/>
            <a:ext cx="11041227" cy="7287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accent3"/>
              </a:buClr>
              <a:buFontTx/>
              <a:buNone/>
              <a:defRPr lang="en-GB" sz="2200" b="1" i="1" kern="100" smtClean="0">
                <a:solidFill>
                  <a:srgbClr val="000000"/>
                </a:solidFill>
              </a:defRPr>
            </a:lvl1pPr>
            <a:lvl2pPr marL="0" marR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BD300"/>
              </a:buClr>
              <a:buSzPct val="130000"/>
              <a:buFont typeface="Wingdings" pitchFamily="2" charset="2"/>
              <a:buChar char="v"/>
              <a:tabLst/>
              <a:defRPr/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600"/>
            </a:lvl3pPr>
          </a:lstStyle>
          <a:p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Chart Title (Calibri, </a:t>
            </a:r>
            <a:r>
              <a:rPr lang="en-GB" b="1" i="1" kern="100" dirty="0" err="1">
                <a:solidFill>
                  <a:srgbClr val="000000"/>
                </a:solidFill>
                <a:latin typeface="+mj-lt"/>
              </a:rPr>
              <a:t>Bold+Italic</a:t>
            </a:r>
            <a:r>
              <a:rPr lang="en-GB" b="1" i="1" kern="100" dirty="0">
                <a:solidFill>
                  <a:srgbClr val="000000"/>
                </a:solidFill>
                <a:latin typeface="+mj-lt"/>
              </a:rPr>
              <a:t>, 22, black)</a:t>
            </a:r>
          </a:p>
        </p:txBody>
      </p:sp>
      <p:sp>
        <p:nvSpPr>
          <p:cNvPr id="8" name="PowerPlusWaterMarkObject357831064"/>
          <p:cNvSpPr>
            <a:spLocks noChangeArrowheads="1" noChangeShapeType="1" noTextEdit="1"/>
          </p:cNvSpPr>
          <p:nvPr userDrawn="1"/>
        </p:nvSpPr>
        <p:spPr bwMode="auto">
          <a:xfrm rot="18900000">
            <a:off x="3323361" y="2133516"/>
            <a:ext cx="5820731" cy="224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100" b="0" spc="0" dirty="0">
                <a:ln>
                  <a:noFill/>
                </a:ln>
                <a:solidFill>
                  <a:srgbClr val="C0C0C0">
                    <a:alpha val="50000"/>
                  </a:srgbClr>
                </a:solidFill>
                <a:latin typeface="Arial" pitchFamily="34" charset="0"/>
                <a:cs typeface="Arial" pitchFamily="34" charset="0"/>
              </a:rPr>
              <a:t>DRAFT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768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4"/>
          </p:nvPr>
        </p:nvSpPr>
        <p:spPr>
          <a:xfrm>
            <a:off x="623392" y="884904"/>
            <a:ext cx="11041227" cy="50643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306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DR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5920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baseline="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15" name="Espace réservé du numéro de diapositive 5"/>
          <p:cNvSpPr>
            <a:spLocks noGrp="1"/>
          </p:cNvSpPr>
          <p:nvPr>
            <p:ph type="sldNum" sz="quarter" idx="13"/>
          </p:nvPr>
        </p:nvSpPr>
        <p:spPr>
          <a:xfrm>
            <a:off x="11088555" y="6356351"/>
            <a:ext cx="493845" cy="2746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aseline="0" smtClean="0">
                <a:solidFill>
                  <a:srgbClr val="666666"/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FF306C-35F5-4766-9A74-51BF551DA927}" type="slidenum">
              <a:rPr lang="en-GB" noProof="0" smtClean="0"/>
              <a:pPr>
                <a:defRPr/>
              </a:pPr>
              <a:t>‹#›</a:t>
            </a:fld>
            <a:endParaRPr lang="en-GB" noProof="0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4"/>
          </p:nvPr>
        </p:nvSpPr>
        <p:spPr>
          <a:xfrm>
            <a:off x="623392" y="884904"/>
            <a:ext cx="11041227" cy="50643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table</a:t>
            </a:r>
            <a:endParaRPr lang="en-GB" dirty="0"/>
          </a:p>
        </p:txBody>
      </p:sp>
      <p:sp>
        <p:nvSpPr>
          <p:cNvPr id="8" name="PowerPlusWaterMarkObject357831064"/>
          <p:cNvSpPr>
            <a:spLocks noChangeArrowheads="1" noChangeShapeType="1" noTextEdit="1"/>
          </p:cNvSpPr>
          <p:nvPr userDrawn="1"/>
        </p:nvSpPr>
        <p:spPr bwMode="auto">
          <a:xfrm rot="18900000">
            <a:off x="3323361" y="2133516"/>
            <a:ext cx="5820731" cy="2240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100" b="0" spc="0" dirty="0">
                <a:ln>
                  <a:noFill/>
                </a:ln>
                <a:solidFill>
                  <a:srgbClr val="C0C0C0">
                    <a:alpha val="50000"/>
                  </a:srgbClr>
                </a:solidFill>
                <a:latin typeface="Arial" pitchFamily="34" charset="0"/>
                <a:cs typeface="Arial" pitchFamily="34" charset="0"/>
              </a:rPr>
              <a:t>DRAFT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6063555"/>
            <a:ext cx="1275871" cy="61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8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40" y="865457"/>
            <a:ext cx="6349912" cy="4915424"/>
          </a:xfrm>
          <a:prstGeom prst="rect">
            <a:avLst/>
          </a:prstGeom>
        </p:spPr>
      </p:pic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3023659" y="4149080"/>
            <a:ext cx="6240693" cy="43204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1200" b="0" baseline="0">
                <a:solidFill>
                  <a:srgbClr val="000000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r>
              <a:rPr lang="en-GB" sz="1200" dirty="0"/>
              <a:t>XY</a:t>
            </a:r>
            <a:br>
              <a:rPr lang="en-GB" sz="1200" dirty="0"/>
            </a:br>
            <a:r>
              <a:rPr lang="en-GB" sz="1200" dirty="0"/>
              <a:t>&lt;Position&gt;</a:t>
            </a:r>
            <a:endParaRPr lang="en-GB" noProof="0" dirty="0"/>
          </a:p>
        </p:txBody>
      </p:sp>
      <p:sp>
        <p:nvSpPr>
          <p:cNvPr id="5" name="Titre 1"/>
          <p:cNvSpPr txBox="1">
            <a:spLocks/>
          </p:cNvSpPr>
          <p:nvPr userDrawn="1"/>
        </p:nvSpPr>
        <p:spPr>
          <a:xfrm>
            <a:off x="624619" y="2348880"/>
            <a:ext cx="11040000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3200" dirty="0"/>
              <a:t>Thank You for Your Attention</a:t>
            </a:r>
          </a:p>
        </p:txBody>
      </p:sp>
      <p:sp>
        <p:nvSpPr>
          <p:cNvPr id="7" name="Titre 1"/>
          <p:cNvSpPr txBox="1">
            <a:spLocks/>
          </p:cNvSpPr>
          <p:nvPr userDrawn="1"/>
        </p:nvSpPr>
        <p:spPr>
          <a:xfrm>
            <a:off x="3023659" y="4581128"/>
            <a:ext cx="6240693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ENTSOG -- European Network of Transmission System Operators for Gas</a:t>
            </a:r>
            <a:br>
              <a:rPr lang="en-GB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</a:br>
            <a:r>
              <a:rPr lang="en-GB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Avenue de </a:t>
            </a:r>
            <a:r>
              <a:rPr lang="en-GB" sz="1200" b="0" kern="1200" baseline="0" dirty="0" err="1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Cortenbergh</a:t>
            </a:r>
            <a:r>
              <a:rPr lang="en-GB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 100, B-1000 Brussels</a:t>
            </a:r>
          </a:p>
        </p:txBody>
      </p:sp>
      <p:sp>
        <p:nvSpPr>
          <p:cNvPr id="8" name="Titre 1"/>
          <p:cNvSpPr txBox="1">
            <a:spLocks/>
          </p:cNvSpPr>
          <p:nvPr userDrawn="1"/>
        </p:nvSpPr>
        <p:spPr>
          <a:xfrm>
            <a:off x="3023659" y="5193256"/>
            <a:ext cx="6240693" cy="54000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EML:</a:t>
            </a:r>
          </a:p>
          <a:p>
            <a:pPr algn="l"/>
            <a:r>
              <a:rPr lang="de-DE" sz="1200" b="0" kern="1200" baseline="0" dirty="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WWW: </a:t>
            </a:r>
            <a:r>
              <a:rPr lang="de-DE" sz="1200" b="0" u="sng" kern="1200" baseline="0" dirty="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Arial" pitchFamily="34" charset="0"/>
              </a:rPr>
              <a:t>www.entsog.eu</a:t>
            </a:r>
            <a:endParaRPr lang="en-GB" sz="1200" b="0" u="sng" kern="1200" baseline="0" dirty="0">
              <a:solidFill>
                <a:schemeClr val="tx1"/>
              </a:solidFill>
              <a:latin typeface="Calibri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57633" y="5185768"/>
            <a:ext cx="1536072" cy="2879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u="sng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noProof="0"/>
              <a:t>x.y@entsog.eu</a:t>
            </a:r>
          </a:p>
        </p:txBody>
      </p:sp>
    </p:spTree>
    <p:extLst>
      <p:ext uri="{BB962C8B-B14F-4D97-AF65-F5344CB8AC3E}">
        <p14:creationId xmlns:p14="http://schemas.microsoft.com/office/powerpoint/2010/main" val="3626219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G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nature&#10;&#10;Description generated with high confidence">
            <a:extLst>
              <a:ext uri="{FF2B5EF4-FFF2-40B4-BE49-F238E27FC236}">
                <a16:creationId xmlns:a16="http://schemas.microsoft.com/office/drawing/2014/main" id="{E32BB3C6-8229-41C9-94DD-87B3DA949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87" b="7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76E22-A3A4-47CA-9E7D-C877448F2C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497" y="4478215"/>
            <a:ext cx="4157595" cy="20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8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ub-title slide 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826D9E0-8DC8-47CD-96E8-752454540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6DBF8-1528-4554-9179-783125EECB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505" y="349212"/>
            <a:ext cx="1891404" cy="9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4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24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2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61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8" r:id="rId1"/>
    <p:sldLayoutId id="2147484989" r:id="rId2"/>
    <p:sldLayoutId id="2147484990" r:id="rId3"/>
    <p:sldLayoutId id="2147484991" r:id="rId4"/>
    <p:sldLayoutId id="2147484992" r:id="rId5"/>
    <p:sldLayoutId id="2147484993" r:id="rId6"/>
    <p:sldLayoutId id="2147484994" r:id="rId7"/>
    <p:sldLayoutId id="2147484995" r:id="rId8"/>
    <p:sldLayoutId id="2147484996" r:id="rId9"/>
    <p:sldLayoutId id="2147484997" r:id="rId10"/>
    <p:sldLayoutId id="2147484998" r:id="rId11"/>
    <p:sldLayoutId id="2147484999" r:id="rId12"/>
    <p:sldLayoutId id="2147485000" r:id="rId13"/>
    <p:sldLayoutId id="2147485001" r:id="rId14"/>
    <p:sldLayoutId id="2147485002" r:id="rId15"/>
    <p:sldLayoutId id="2147485003" r:id="rId16"/>
    <p:sldLayoutId id="2147485126" r:id="rId17"/>
    <p:sldLayoutId id="2147485127" r:id="rId18"/>
    <p:sldLayoutId id="2147485128" r:id="rId19"/>
    <p:sldLayoutId id="2147485129" r:id="rId20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streifen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6370320"/>
            <a:ext cx="10598912" cy="487680"/>
          </a:xfrm>
          <a:prstGeom prst="rect">
            <a:avLst/>
          </a:prstGeom>
        </p:spPr>
      </p:pic>
      <p:pic>
        <p:nvPicPr>
          <p:cNvPr id="6" name="Grafik 5" descr="ecke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0000" y="360000"/>
            <a:ext cx="609600" cy="457200"/>
          </a:xfrm>
          <a:prstGeom prst="rect">
            <a:avLst/>
          </a:prstGeom>
        </p:spPr>
      </p:pic>
      <p:pic>
        <p:nvPicPr>
          <p:cNvPr id="7" name="Grafik 6" descr="entsog_logo_4c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080080" y="360001"/>
            <a:ext cx="1530085" cy="6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40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6" r:id="rId1"/>
    <p:sldLayoutId id="2147485037" r:id="rId2"/>
    <p:sldLayoutId id="2147485038" r:id="rId3"/>
    <p:sldLayoutId id="2147485039" r:id="rId4"/>
    <p:sldLayoutId id="2147485040" r:id="rId5"/>
    <p:sldLayoutId id="2147485041" r:id="rId6"/>
    <p:sldLayoutId id="2147485042" r:id="rId7"/>
    <p:sldLayoutId id="2147485043" r:id="rId8"/>
    <p:sldLayoutId id="2147485044" r:id="rId9"/>
    <p:sldLayoutId id="2147485045" r:id="rId10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65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  <p:sldLayoutId id="2147485051" r:id="rId2"/>
    <p:sldLayoutId id="2147485052" r:id="rId3"/>
    <p:sldLayoutId id="2147485053" r:id="rId4"/>
    <p:sldLayoutId id="2147485054" r:id="rId5"/>
    <p:sldLayoutId id="2147485055" r:id="rId6"/>
    <p:sldLayoutId id="2147485056" r:id="rId7"/>
    <p:sldLayoutId id="2147485057" r:id="rId8"/>
    <p:sldLayoutId id="2147485058" r:id="rId9"/>
    <p:sldLayoutId id="2147485059" r:id="rId10"/>
    <p:sldLayoutId id="2147485060" r:id="rId11"/>
    <p:sldLayoutId id="2147485061" r:id="rId12"/>
    <p:sldLayoutId id="2147485062" r:id="rId13"/>
    <p:sldLayoutId id="2147485063" r:id="rId14"/>
    <p:sldLayoutId id="2147485064" r:id="rId15"/>
    <p:sldLayoutId id="2147485065" r:id="rId16"/>
    <p:sldLayoutId id="2147485066" r:id="rId17"/>
    <p:sldLayoutId id="2147485067" r:id="rId18"/>
    <p:sldLayoutId id="2147485069" r:id="rId19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000099"/>
          </a:solidFill>
          <a:latin typeface="Myriad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streifen.jp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0" y="6370320"/>
            <a:ext cx="10598912" cy="487680"/>
          </a:xfrm>
          <a:prstGeom prst="rect">
            <a:avLst/>
          </a:prstGeom>
        </p:spPr>
      </p:pic>
      <p:pic>
        <p:nvPicPr>
          <p:cNvPr id="6" name="Grafik 5" descr="ecke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480000" y="360000"/>
            <a:ext cx="609600" cy="457200"/>
          </a:xfrm>
          <a:prstGeom prst="rect">
            <a:avLst/>
          </a:prstGeom>
        </p:spPr>
      </p:pic>
      <p:pic>
        <p:nvPicPr>
          <p:cNvPr id="7" name="Grafik 6" descr="entsog_logo_4c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0080080" y="360001"/>
            <a:ext cx="1530085" cy="6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3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5098" r:id="rId2"/>
    <p:sldLayoutId id="2147485099" r:id="rId3"/>
    <p:sldLayoutId id="2147485100" r:id="rId4"/>
    <p:sldLayoutId id="2147485101" r:id="rId5"/>
    <p:sldLayoutId id="2147485102" r:id="rId6"/>
    <p:sldLayoutId id="2147485103" r:id="rId7"/>
    <p:sldLayoutId id="2147485104" r:id="rId8"/>
    <p:sldLayoutId id="2147485105" r:id="rId9"/>
    <p:sldLayoutId id="2147485106" r:id="rId10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39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8" r:id="rId1"/>
    <p:sldLayoutId id="2147485109" r:id="rId2"/>
    <p:sldLayoutId id="2147485110" r:id="rId3"/>
    <p:sldLayoutId id="2147485111" r:id="rId4"/>
    <p:sldLayoutId id="2147485112" r:id="rId5"/>
    <p:sldLayoutId id="2147485113" r:id="rId6"/>
    <p:sldLayoutId id="2147485114" r:id="rId7"/>
    <p:sldLayoutId id="2147485115" r:id="rId8"/>
    <p:sldLayoutId id="2147485116" r:id="rId9"/>
    <p:sldLayoutId id="2147485117" r:id="rId10"/>
    <p:sldLayoutId id="2147485118" r:id="rId11"/>
    <p:sldLayoutId id="2147485119" r:id="rId12"/>
    <p:sldLayoutId id="2147485120" r:id="rId13"/>
    <p:sldLayoutId id="2147485121" r:id="rId14"/>
    <p:sldLayoutId id="2147485122" r:id="rId15"/>
    <p:sldLayoutId id="2147485123" r:id="rId16"/>
    <p:sldLayoutId id="2147485124" r:id="rId17"/>
    <p:sldLayoutId id="2147485125" r:id="rId18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12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jpe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E4B2D3-C02B-46D4-8DB6-C85E6254C372}"/>
              </a:ext>
            </a:extLst>
          </p:cNvPr>
          <p:cNvSpPr/>
          <p:nvPr/>
        </p:nvSpPr>
        <p:spPr>
          <a:xfrm>
            <a:off x="608718" y="3717032"/>
            <a:ext cx="10767691" cy="189282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sz="2800" b="1" dirty="0">
                <a:solidFill>
                  <a:srgbClr val="0051A0"/>
                </a:solidFill>
              </a:rPr>
              <a:t>Role of Gas Pipelines in Decarbonisation of EU Energy Sector</a:t>
            </a:r>
          </a:p>
          <a:p>
            <a:pPr algn="ctr"/>
            <a:endParaRPr lang="en-US" sz="900" dirty="0">
              <a:solidFill>
                <a:srgbClr val="0051A0"/>
              </a:solidFill>
              <a:cs typeface="Arial"/>
            </a:endParaRPr>
          </a:p>
          <a:p>
            <a:pPr algn="ctr"/>
            <a:r>
              <a:rPr lang="en-US" sz="2000" b="1" dirty="0">
                <a:solidFill>
                  <a:srgbClr val="0051A0"/>
                </a:solidFill>
                <a:cs typeface="Arial"/>
              </a:rPr>
              <a:t>Barbara Jinks, Director Govt Relations</a:t>
            </a:r>
          </a:p>
          <a:p>
            <a:pPr algn="ctr"/>
            <a:r>
              <a:rPr lang="en-US" sz="2000" b="1" dirty="0">
                <a:solidFill>
                  <a:srgbClr val="0051A0"/>
                </a:solidFill>
                <a:cs typeface="Arial"/>
              </a:rPr>
              <a:t>Gas Infrastructure Europe, Brussels</a:t>
            </a:r>
            <a:endParaRPr lang="en-US" sz="2000" b="1" dirty="0">
              <a:solidFill>
                <a:srgbClr val="0051A0"/>
              </a:solidFill>
            </a:endParaRPr>
          </a:p>
          <a:p>
            <a:pPr algn="ctr"/>
            <a:endParaRPr lang="en-US" sz="2000" b="1" dirty="0">
              <a:solidFill>
                <a:srgbClr val="0051A0"/>
              </a:solidFill>
              <a:cs typeface="Arial"/>
            </a:endParaRPr>
          </a:p>
          <a:p>
            <a:pPr algn="ctr"/>
            <a:r>
              <a:rPr lang="en-US" sz="2000" b="1" dirty="0">
                <a:solidFill>
                  <a:srgbClr val="0051A0"/>
                </a:solidFill>
                <a:cs typeface="Arial"/>
              </a:rPr>
              <a:t>PTC Conference, Berlin 21 March 2019</a:t>
            </a:r>
            <a:endParaRPr lang="en-US" b="1" dirty="0">
              <a:solidFill>
                <a:srgbClr val="0051A0"/>
              </a:solidFill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9EB09-E12F-4921-8AC5-95D927B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343" y="1514553"/>
            <a:ext cx="3874377" cy="19501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8C9EAC-982D-448B-8A6C-6274F7EEA6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0008"/>
            <a:ext cx="12192000" cy="6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1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9">
            <a:extLst>
              <a:ext uri="{FF2B5EF4-FFF2-40B4-BE49-F238E27FC236}">
                <a16:creationId xmlns:a16="http://schemas.microsoft.com/office/drawing/2014/main" id="{3F4BB4E7-ED8D-4051-B4FB-71E61A8E476F}"/>
              </a:ext>
            </a:extLst>
          </p:cNvPr>
          <p:cNvSpPr/>
          <p:nvPr/>
        </p:nvSpPr>
        <p:spPr>
          <a:xfrm>
            <a:off x="5641297" y="2207728"/>
            <a:ext cx="5933246" cy="157058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5" name="Gewinkelter Verbinder 10">
            <a:extLst>
              <a:ext uri="{FF2B5EF4-FFF2-40B4-BE49-F238E27FC236}">
                <a16:creationId xmlns:a16="http://schemas.microsoft.com/office/drawing/2014/main" id="{8F939686-F462-41B6-9C9F-7EA121DF5CA0}"/>
              </a:ext>
            </a:extLst>
          </p:cNvPr>
          <p:cNvCxnSpPr>
            <a:cxnSpLocks/>
          </p:cNvCxnSpPr>
          <p:nvPr/>
        </p:nvCxnSpPr>
        <p:spPr>
          <a:xfrm flipH="1">
            <a:off x="4225065" y="3022013"/>
            <a:ext cx="1419225" cy="954852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winkelter Verbinder 14">
            <a:extLst>
              <a:ext uri="{FF2B5EF4-FFF2-40B4-BE49-F238E27FC236}">
                <a16:creationId xmlns:a16="http://schemas.microsoft.com/office/drawing/2014/main" id="{F3772A1A-A35E-4B31-92E3-D57F936DEB62}"/>
              </a:ext>
            </a:extLst>
          </p:cNvPr>
          <p:cNvCxnSpPr>
            <a:cxnSpLocks/>
          </p:cNvCxnSpPr>
          <p:nvPr/>
        </p:nvCxnSpPr>
        <p:spPr>
          <a:xfrm flipH="1" flipV="1">
            <a:off x="4215657" y="3967459"/>
            <a:ext cx="1438040" cy="850313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21">
            <a:extLst>
              <a:ext uri="{FF2B5EF4-FFF2-40B4-BE49-F238E27FC236}">
                <a16:creationId xmlns:a16="http://schemas.microsoft.com/office/drawing/2014/main" id="{4A7DDB65-46B9-467E-B126-9ACDC1C59672}"/>
              </a:ext>
            </a:extLst>
          </p:cNvPr>
          <p:cNvSpPr/>
          <p:nvPr/>
        </p:nvSpPr>
        <p:spPr>
          <a:xfrm>
            <a:off x="5641298" y="3957688"/>
            <a:ext cx="5933245" cy="160007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DCE21DF-E2EF-49AB-9D7B-8D71A0170E33}"/>
              </a:ext>
            </a:extLst>
          </p:cNvPr>
          <p:cNvSpPr/>
          <p:nvPr/>
        </p:nvSpPr>
        <p:spPr>
          <a:xfrm>
            <a:off x="5744780" y="4346138"/>
            <a:ext cx="3257550" cy="815558"/>
          </a:xfrm>
          <a:prstGeom prst="rect">
            <a:avLst/>
          </a:prstGeom>
          <a:solidFill>
            <a:srgbClr val="D7E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Enables sector coupling and renewable energy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storage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16CE0E-6B55-4DC6-8796-F008CB67979D}"/>
              </a:ext>
            </a:extLst>
          </p:cNvPr>
          <p:cNvSpPr/>
          <p:nvPr/>
        </p:nvSpPr>
        <p:spPr>
          <a:xfrm>
            <a:off x="5744778" y="2612246"/>
            <a:ext cx="3257550" cy="815558"/>
          </a:xfrm>
          <a:prstGeom prst="rect">
            <a:avLst/>
          </a:prstGeom>
          <a:solidFill>
            <a:srgbClr val="D7E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Facilitates 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developed EU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energy market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86233C-288E-4F4D-BC3D-E048F4EFA469}"/>
              </a:ext>
            </a:extLst>
          </p:cNvPr>
          <p:cNvSpPr/>
          <p:nvPr/>
        </p:nvSpPr>
        <p:spPr>
          <a:xfrm>
            <a:off x="965757" y="3568108"/>
            <a:ext cx="3257550" cy="815558"/>
          </a:xfrm>
          <a:prstGeom prst="rect">
            <a:avLst/>
          </a:prstGeom>
          <a:solidFill>
            <a:srgbClr val="C6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integration</a:t>
            </a:r>
            <a:endParaRPr kumimoji="0" lang="nl-BE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2" name="Grafik 20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6DC3B634-F9C6-4969-8582-956DB4F4D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298" y="3956309"/>
            <a:ext cx="2567154" cy="160267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Picture 22" descr="A picture containing grass, table, mirror&#10;&#10;Description generated with high confidence">
            <a:extLst>
              <a:ext uri="{FF2B5EF4-FFF2-40B4-BE49-F238E27FC236}">
                <a16:creationId xmlns:a16="http://schemas.microsoft.com/office/drawing/2014/main" id="{2AD8C5DC-1E51-4CCD-A088-EDE28980E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551" y="4542804"/>
            <a:ext cx="1226908" cy="11995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44DB18-46AF-4A7F-9EC6-B7491536A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2909" y="4529731"/>
            <a:ext cx="1226908" cy="1199504"/>
          </a:xfrm>
          <a:prstGeom prst="rect">
            <a:avLst/>
          </a:prstGeom>
        </p:spPr>
      </p:pic>
      <p:pic>
        <p:nvPicPr>
          <p:cNvPr id="25" name="Picture 24" descr="A picture containing transport&#10;&#10;Description generated with high confidence">
            <a:extLst>
              <a:ext uri="{FF2B5EF4-FFF2-40B4-BE49-F238E27FC236}">
                <a16:creationId xmlns:a16="http://schemas.microsoft.com/office/drawing/2014/main" id="{8EE77406-F296-4681-A216-F89830FD2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522" y="4548211"/>
            <a:ext cx="1241578" cy="1213847"/>
          </a:xfrm>
          <a:prstGeom prst="rect">
            <a:avLst/>
          </a:prstGeom>
        </p:spPr>
      </p:pic>
      <p:grpSp>
        <p:nvGrpSpPr>
          <p:cNvPr id="26" name="Grupo 5">
            <a:extLst>
              <a:ext uri="{FF2B5EF4-FFF2-40B4-BE49-F238E27FC236}">
                <a16:creationId xmlns:a16="http://schemas.microsoft.com/office/drawing/2014/main" id="{80A702A4-8634-4AAF-8E7E-3D7576400D41}"/>
              </a:ext>
            </a:extLst>
          </p:cNvPr>
          <p:cNvGrpSpPr/>
          <p:nvPr/>
        </p:nvGrpSpPr>
        <p:grpSpPr>
          <a:xfrm>
            <a:off x="9008229" y="2212886"/>
            <a:ext cx="2559368" cy="1579486"/>
            <a:chOff x="7744312" y="658283"/>
            <a:chExt cx="3194622" cy="3420533"/>
          </a:xfrm>
        </p:grpSpPr>
        <p:pic>
          <p:nvPicPr>
            <p:cNvPr id="29" name="Imagen 4">
              <a:extLst>
                <a:ext uri="{FF2B5EF4-FFF2-40B4-BE49-F238E27FC236}">
                  <a16:creationId xmlns:a16="http://schemas.microsoft.com/office/drawing/2014/main" id="{DC736399-500A-4DEC-863A-93384615AC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39" t="21142" r="27301"/>
            <a:stretch/>
          </p:blipFill>
          <p:spPr>
            <a:xfrm>
              <a:off x="7744312" y="658283"/>
              <a:ext cx="3194622" cy="3420533"/>
            </a:xfrm>
            <a:prstGeom prst="rect">
              <a:avLst/>
            </a:prstGeom>
            <a:ln>
              <a:noFill/>
            </a:ln>
          </p:spPr>
        </p:pic>
        <p:sp>
          <p:nvSpPr>
            <p:cNvPr id="32" name="Elipse 8">
              <a:extLst>
                <a:ext uri="{FF2B5EF4-FFF2-40B4-BE49-F238E27FC236}">
                  <a16:creationId xmlns:a16="http://schemas.microsoft.com/office/drawing/2014/main" id="{FBE6A913-9720-4E4E-A182-B467E374D82E}"/>
                </a:ext>
              </a:extLst>
            </p:cNvPr>
            <p:cNvSpPr/>
            <p:nvPr/>
          </p:nvSpPr>
          <p:spPr>
            <a:xfrm>
              <a:off x="8286750" y="3409498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Elipse 10">
              <a:extLst>
                <a:ext uri="{FF2B5EF4-FFF2-40B4-BE49-F238E27FC236}">
                  <a16:creationId xmlns:a16="http://schemas.microsoft.com/office/drawing/2014/main" id="{EEC4BF8C-C1AE-4FF0-B154-6FB6B3157432}"/>
                </a:ext>
              </a:extLst>
            </p:cNvPr>
            <p:cNvSpPr/>
            <p:nvPr/>
          </p:nvSpPr>
          <p:spPr>
            <a:xfrm>
              <a:off x="7861543" y="3481387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Elipse 11">
              <a:extLst>
                <a:ext uri="{FF2B5EF4-FFF2-40B4-BE49-F238E27FC236}">
                  <a16:creationId xmlns:a16="http://schemas.microsoft.com/office/drawing/2014/main" id="{A0F8E98B-3331-4F44-B5E5-3CAE59282F8B}"/>
                </a:ext>
              </a:extLst>
            </p:cNvPr>
            <p:cNvSpPr/>
            <p:nvPr/>
          </p:nvSpPr>
          <p:spPr>
            <a:xfrm>
              <a:off x="8846794" y="2649533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Elipse 12">
              <a:extLst>
                <a:ext uri="{FF2B5EF4-FFF2-40B4-BE49-F238E27FC236}">
                  <a16:creationId xmlns:a16="http://schemas.microsoft.com/office/drawing/2014/main" id="{C3DD2852-C1A4-4D47-A86A-9780338BC8AA}"/>
                </a:ext>
              </a:extLst>
            </p:cNvPr>
            <p:cNvSpPr/>
            <p:nvPr/>
          </p:nvSpPr>
          <p:spPr>
            <a:xfrm>
              <a:off x="8961094" y="2419350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Elipse 13">
              <a:extLst>
                <a:ext uri="{FF2B5EF4-FFF2-40B4-BE49-F238E27FC236}">
                  <a16:creationId xmlns:a16="http://schemas.microsoft.com/office/drawing/2014/main" id="{9CE6ED39-E5AF-49B7-BF1A-6FC6F5219723}"/>
                </a:ext>
              </a:extLst>
            </p:cNvPr>
            <p:cNvSpPr/>
            <p:nvPr/>
          </p:nvSpPr>
          <p:spPr>
            <a:xfrm>
              <a:off x="9109075" y="2271711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Elipse 14">
              <a:extLst>
                <a:ext uri="{FF2B5EF4-FFF2-40B4-BE49-F238E27FC236}">
                  <a16:creationId xmlns:a16="http://schemas.microsoft.com/office/drawing/2014/main" id="{45ABC35F-08D9-426A-A9C8-ABA53C1AE930}"/>
                </a:ext>
              </a:extLst>
            </p:cNvPr>
            <p:cNvSpPr/>
            <p:nvPr/>
          </p:nvSpPr>
          <p:spPr>
            <a:xfrm>
              <a:off x="8683628" y="2271711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Elipse 15">
              <a:extLst>
                <a:ext uri="{FF2B5EF4-FFF2-40B4-BE49-F238E27FC236}">
                  <a16:creationId xmlns:a16="http://schemas.microsoft.com/office/drawing/2014/main" id="{32C63553-95CC-4A47-A783-AB43D8C153B2}"/>
                </a:ext>
              </a:extLst>
            </p:cNvPr>
            <p:cNvSpPr/>
            <p:nvPr/>
          </p:nvSpPr>
          <p:spPr>
            <a:xfrm>
              <a:off x="8343900" y="2081211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Elipse 16">
              <a:extLst>
                <a:ext uri="{FF2B5EF4-FFF2-40B4-BE49-F238E27FC236}">
                  <a16:creationId xmlns:a16="http://schemas.microsoft.com/office/drawing/2014/main" id="{BE3BF676-B5FF-442B-972B-7391719416D7}"/>
                </a:ext>
              </a:extLst>
            </p:cNvPr>
            <p:cNvSpPr/>
            <p:nvPr/>
          </p:nvSpPr>
          <p:spPr>
            <a:xfrm>
              <a:off x="9516979" y="2540185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Elipse 17">
              <a:extLst>
                <a:ext uri="{FF2B5EF4-FFF2-40B4-BE49-F238E27FC236}">
                  <a16:creationId xmlns:a16="http://schemas.microsoft.com/office/drawing/2014/main" id="{DFB55A03-8AFD-4E97-A327-D3A98297559B}"/>
                </a:ext>
              </a:extLst>
            </p:cNvPr>
            <p:cNvSpPr/>
            <p:nvPr/>
          </p:nvSpPr>
          <p:spPr>
            <a:xfrm>
              <a:off x="9623177" y="3309487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Elipse 18">
              <a:extLst>
                <a:ext uri="{FF2B5EF4-FFF2-40B4-BE49-F238E27FC236}">
                  <a16:creationId xmlns:a16="http://schemas.microsoft.com/office/drawing/2014/main" id="{63E39DEB-6B5F-4515-A9F8-52E3983023DE}"/>
                </a:ext>
              </a:extLst>
            </p:cNvPr>
            <p:cNvSpPr/>
            <p:nvPr/>
          </p:nvSpPr>
          <p:spPr>
            <a:xfrm>
              <a:off x="9109075" y="2860936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Elipse 19">
              <a:extLst>
                <a:ext uri="{FF2B5EF4-FFF2-40B4-BE49-F238E27FC236}">
                  <a16:creationId xmlns:a16="http://schemas.microsoft.com/office/drawing/2014/main" id="{03C308AF-0EF5-4922-91FA-C24C98218746}"/>
                </a:ext>
              </a:extLst>
            </p:cNvPr>
            <p:cNvSpPr/>
            <p:nvPr/>
          </p:nvSpPr>
          <p:spPr>
            <a:xfrm>
              <a:off x="9493995" y="2333623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Elipse 20">
              <a:extLst>
                <a:ext uri="{FF2B5EF4-FFF2-40B4-BE49-F238E27FC236}">
                  <a16:creationId xmlns:a16="http://schemas.microsoft.com/office/drawing/2014/main" id="{570219C1-F4A5-4711-B378-2A6DA185BAC7}"/>
                </a:ext>
              </a:extLst>
            </p:cNvPr>
            <p:cNvSpPr/>
            <p:nvPr/>
          </p:nvSpPr>
          <p:spPr>
            <a:xfrm>
              <a:off x="9919442" y="2252661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Elipse 21">
              <a:extLst>
                <a:ext uri="{FF2B5EF4-FFF2-40B4-BE49-F238E27FC236}">
                  <a16:creationId xmlns:a16="http://schemas.microsoft.com/office/drawing/2014/main" id="{9FB30BAC-106E-4AD1-9759-A3054CD9F855}"/>
                </a:ext>
              </a:extLst>
            </p:cNvPr>
            <p:cNvSpPr/>
            <p:nvPr/>
          </p:nvSpPr>
          <p:spPr>
            <a:xfrm>
              <a:off x="10126318" y="1703386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Elipse 22">
              <a:extLst>
                <a:ext uri="{FF2B5EF4-FFF2-40B4-BE49-F238E27FC236}">
                  <a16:creationId xmlns:a16="http://schemas.microsoft.com/office/drawing/2014/main" id="{6833E527-541C-45F0-81B0-658A27155C4A}"/>
                </a:ext>
              </a:extLst>
            </p:cNvPr>
            <p:cNvSpPr/>
            <p:nvPr/>
          </p:nvSpPr>
          <p:spPr>
            <a:xfrm>
              <a:off x="10238409" y="1897590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Elipse 23">
              <a:extLst>
                <a:ext uri="{FF2B5EF4-FFF2-40B4-BE49-F238E27FC236}">
                  <a16:creationId xmlns:a16="http://schemas.microsoft.com/office/drawing/2014/main" id="{3B037049-94C1-465D-93A3-C5F34BFD5655}"/>
                </a:ext>
              </a:extLst>
            </p:cNvPr>
            <p:cNvSpPr/>
            <p:nvPr/>
          </p:nvSpPr>
          <p:spPr>
            <a:xfrm>
              <a:off x="10144649" y="1482459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Elipse 24">
              <a:extLst>
                <a:ext uri="{FF2B5EF4-FFF2-40B4-BE49-F238E27FC236}">
                  <a16:creationId xmlns:a16="http://schemas.microsoft.com/office/drawing/2014/main" id="{5BC4F378-10C8-4C4B-BEF8-6424C9FA6E3C}"/>
                </a:ext>
              </a:extLst>
            </p:cNvPr>
            <p:cNvSpPr/>
            <p:nvPr/>
          </p:nvSpPr>
          <p:spPr>
            <a:xfrm>
              <a:off x="10069168" y="1323444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Elipse 25">
              <a:extLst>
                <a:ext uri="{FF2B5EF4-FFF2-40B4-BE49-F238E27FC236}">
                  <a16:creationId xmlns:a16="http://schemas.microsoft.com/office/drawing/2014/main" id="{7B2D3F43-9CC6-4922-A501-E5EA739A4F4B}"/>
                </a:ext>
              </a:extLst>
            </p:cNvPr>
            <p:cNvSpPr/>
            <p:nvPr/>
          </p:nvSpPr>
          <p:spPr>
            <a:xfrm>
              <a:off x="9783441" y="1538021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Elipse 26">
              <a:extLst>
                <a:ext uri="{FF2B5EF4-FFF2-40B4-BE49-F238E27FC236}">
                  <a16:creationId xmlns:a16="http://schemas.microsoft.com/office/drawing/2014/main" id="{1A3C48C6-C399-4913-B81D-DCF133B0B54B}"/>
                </a:ext>
              </a:extLst>
            </p:cNvPr>
            <p:cNvSpPr/>
            <p:nvPr/>
          </p:nvSpPr>
          <p:spPr>
            <a:xfrm>
              <a:off x="9366994" y="1959502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Elipse 27">
              <a:extLst>
                <a:ext uri="{FF2B5EF4-FFF2-40B4-BE49-F238E27FC236}">
                  <a16:creationId xmlns:a16="http://schemas.microsoft.com/office/drawing/2014/main" id="{D4D93727-FE9C-4F22-ACD4-BCCC7EAD2258}"/>
                </a:ext>
              </a:extLst>
            </p:cNvPr>
            <p:cNvSpPr/>
            <p:nvPr/>
          </p:nvSpPr>
          <p:spPr>
            <a:xfrm>
              <a:off x="9649113" y="2688383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Elipse 28">
              <a:extLst>
                <a:ext uri="{FF2B5EF4-FFF2-40B4-BE49-F238E27FC236}">
                  <a16:creationId xmlns:a16="http://schemas.microsoft.com/office/drawing/2014/main" id="{654D3472-C3C9-459E-86FA-FFDA7485574F}"/>
                </a:ext>
              </a:extLst>
            </p:cNvPr>
            <p:cNvSpPr/>
            <p:nvPr/>
          </p:nvSpPr>
          <p:spPr>
            <a:xfrm>
              <a:off x="9802296" y="2664783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Elipse 29">
              <a:extLst>
                <a:ext uri="{FF2B5EF4-FFF2-40B4-BE49-F238E27FC236}">
                  <a16:creationId xmlns:a16="http://schemas.microsoft.com/office/drawing/2014/main" id="{1990434E-AA90-4710-81D3-89A119F45B4A}"/>
                </a:ext>
              </a:extLst>
            </p:cNvPr>
            <p:cNvSpPr/>
            <p:nvPr/>
          </p:nvSpPr>
          <p:spPr>
            <a:xfrm>
              <a:off x="9922688" y="2778252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Elipse 30">
              <a:extLst>
                <a:ext uri="{FF2B5EF4-FFF2-40B4-BE49-F238E27FC236}">
                  <a16:creationId xmlns:a16="http://schemas.microsoft.com/office/drawing/2014/main" id="{B6E7B5B3-8F95-4358-AEC2-7A440DF61605}"/>
                </a:ext>
              </a:extLst>
            </p:cNvPr>
            <p:cNvSpPr/>
            <p:nvPr/>
          </p:nvSpPr>
          <p:spPr>
            <a:xfrm>
              <a:off x="10534891" y="3008888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Elipse 31">
              <a:extLst>
                <a:ext uri="{FF2B5EF4-FFF2-40B4-BE49-F238E27FC236}">
                  <a16:creationId xmlns:a16="http://schemas.microsoft.com/office/drawing/2014/main" id="{C654C852-AC11-47B8-866E-FBDFE7B25490}"/>
                </a:ext>
              </a:extLst>
            </p:cNvPr>
            <p:cNvSpPr/>
            <p:nvPr/>
          </p:nvSpPr>
          <p:spPr>
            <a:xfrm>
              <a:off x="10420591" y="3203092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Elipse 32">
              <a:extLst>
                <a:ext uri="{FF2B5EF4-FFF2-40B4-BE49-F238E27FC236}">
                  <a16:creationId xmlns:a16="http://schemas.microsoft.com/office/drawing/2014/main" id="{D024178A-4409-4646-A12F-1F2FAE39FADA}"/>
                </a:ext>
              </a:extLst>
            </p:cNvPr>
            <p:cNvSpPr/>
            <p:nvPr/>
          </p:nvSpPr>
          <p:spPr>
            <a:xfrm>
              <a:off x="10363441" y="3613725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61" name="Conector recto 35">
              <a:extLst>
                <a:ext uri="{FF2B5EF4-FFF2-40B4-BE49-F238E27FC236}">
                  <a16:creationId xmlns:a16="http://schemas.microsoft.com/office/drawing/2014/main" id="{CFA9A1A3-6AA2-4648-AEDF-907E7DCB8EA1}"/>
                </a:ext>
              </a:extLst>
            </p:cNvPr>
            <p:cNvCxnSpPr>
              <a:stCxn id="34" idx="2"/>
              <a:endCxn id="33" idx="2"/>
            </p:cNvCxnSpPr>
            <p:nvPr/>
          </p:nvCxnSpPr>
          <p:spPr>
            <a:xfrm flipV="1">
              <a:off x="7861543" y="3471411"/>
              <a:ext cx="425207" cy="718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cto 39">
              <a:extLst>
                <a:ext uri="{FF2B5EF4-FFF2-40B4-BE49-F238E27FC236}">
                  <a16:creationId xmlns:a16="http://schemas.microsoft.com/office/drawing/2014/main" id="{D25C65B0-1F52-4609-B95F-D4A1664362C5}"/>
                </a:ext>
              </a:extLst>
            </p:cNvPr>
            <p:cNvCxnSpPr>
              <a:stCxn id="33" idx="7"/>
            </p:cNvCxnSpPr>
            <p:nvPr/>
          </p:nvCxnSpPr>
          <p:spPr>
            <a:xfrm flipV="1">
              <a:off x="8384311" y="2716833"/>
              <a:ext cx="518312" cy="7107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cto 46">
              <a:extLst>
                <a:ext uri="{FF2B5EF4-FFF2-40B4-BE49-F238E27FC236}">
                  <a16:creationId xmlns:a16="http://schemas.microsoft.com/office/drawing/2014/main" id="{5C55F686-0FC1-424D-9DFD-AE26AB7326E3}"/>
                </a:ext>
              </a:extLst>
            </p:cNvPr>
            <p:cNvCxnSpPr>
              <a:endCxn id="42" idx="1"/>
            </p:cNvCxnSpPr>
            <p:nvPr/>
          </p:nvCxnSpPr>
          <p:spPr>
            <a:xfrm>
              <a:off x="8903944" y="2725968"/>
              <a:ext cx="221870" cy="1531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recto 50">
              <a:extLst>
                <a:ext uri="{FF2B5EF4-FFF2-40B4-BE49-F238E27FC236}">
                  <a16:creationId xmlns:a16="http://schemas.microsoft.com/office/drawing/2014/main" id="{70946746-20EE-4F18-8FCB-4915B70BA26F}"/>
                </a:ext>
              </a:extLst>
            </p:cNvPr>
            <p:cNvCxnSpPr>
              <a:endCxn id="36" idx="7"/>
            </p:cNvCxnSpPr>
            <p:nvPr/>
          </p:nvCxnSpPr>
          <p:spPr>
            <a:xfrm flipV="1">
              <a:off x="8875369" y="2437484"/>
              <a:ext cx="183286" cy="2592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cto 52">
              <a:extLst>
                <a:ext uri="{FF2B5EF4-FFF2-40B4-BE49-F238E27FC236}">
                  <a16:creationId xmlns:a16="http://schemas.microsoft.com/office/drawing/2014/main" id="{57218AF5-0E47-4837-9B11-3A8C71D0BF01}"/>
                </a:ext>
              </a:extLst>
            </p:cNvPr>
            <p:cNvCxnSpPr>
              <a:endCxn id="37" idx="7"/>
            </p:cNvCxnSpPr>
            <p:nvPr/>
          </p:nvCxnSpPr>
          <p:spPr>
            <a:xfrm flipV="1">
              <a:off x="8995587" y="2289845"/>
              <a:ext cx="211049" cy="2103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cto 54">
              <a:extLst>
                <a:ext uri="{FF2B5EF4-FFF2-40B4-BE49-F238E27FC236}">
                  <a16:creationId xmlns:a16="http://schemas.microsoft.com/office/drawing/2014/main" id="{ED8E2290-BE65-4676-B102-033CBBC6557F}"/>
                </a:ext>
              </a:extLst>
            </p:cNvPr>
            <p:cNvCxnSpPr>
              <a:endCxn id="15" idx="2"/>
            </p:cNvCxnSpPr>
            <p:nvPr/>
          </p:nvCxnSpPr>
          <p:spPr>
            <a:xfrm>
              <a:off x="9164938" y="2365564"/>
              <a:ext cx="329057" cy="299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cto 56">
              <a:extLst>
                <a:ext uri="{FF2B5EF4-FFF2-40B4-BE49-F238E27FC236}">
                  <a16:creationId xmlns:a16="http://schemas.microsoft.com/office/drawing/2014/main" id="{87DCFCE0-5475-4574-BCF8-9A1DAD6864AD}"/>
                </a:ext>
              </a:extLst>
            </p:cNvPr>
            <p:cNvCxnSpPr>
              <a:endCxn id="15" idx="2"/>
            </p:cNvCxnSpPr>
            <p:nvPr/>
          </p:nvCxnSpPr>
          <p:spPr>
            <a:xfrm flipV="1">
              <a:off x="9008779" y="2395536"/>
              <a:ext cx="485216" cy="938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cto 58">
              <a:extLst>
                <a:ext uri="{FF2B5EF4-FFF2-40B4-BE49-F238E27FC236}">
                  <a16:creationId xmlns:a16="http://schemas.microsoft.com/office/drawing/2014/main" id="{A893D73E-DB66-4830-81AE-A56E6128E538}"/>
                </a:ext>
              </a:extLst>
            </p:cNvPr>
            <p:cNvCxnSpPr>
              <a:endCxn id="15" idx="3"/>
            </p:cNvCxnSpPr>
            <p:nvPr/>
          </p:nvCxnSpPr>
          <p:spPr>
            <a:xfrm flipV="1">
              <a:off x="8941686" y="2439314"/>
              <a:ext cx="569048" cy="2690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cto 60">
              <a:extLst>
                <a:ext uri="{FF2B5EF4-FFF2-40B4-BE49-F238E27FC236}">
                  <a16:creationId xmlns:a16="http://schemas.microsoft.com/office/drawing/2014/main" id="{EA3E226E-1097-472E-8D4A-422B61801D24}"/>
                </a:ext>
              </a:extLst>
            </p:cNvPr>
            <p:cNvCxnSpPr>
              <a:stCxn id="15" idx="1"/>
              <a:endCxn id="40" idx="5"/>
            </p:cNvCxnSpPr>
            <p:nvPr/>
          </p:nvCxnSpPr>
          <p:spPr>
            <a:xfrm>
              <a:off x="9510734" y="2351757"/>
              <a:ext cx="103806" cy="29411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recto 63">
              <a:extLst>
                <a:ext uri="{FF2B5EF4-FFF2-40B4-BE49-F238E27FC236}">
                  <a16:creationId xmlns:a16="http://schemas.microsoft.com/office/drawing/2014/main" id="{89476FC8-136F-48C2-8A03-D9D7B8037B4B}"/>
                </a:ext>
              </a:extLst>
            </p:cNvPr>
            <p:cNvCxnSpPr>
              <a:endCxn id="41" idx="1"/>
            </p:cNvCxnSpPr>
            <p:nvPr/>
          </p:nvCxnSpPr>
          <p:spPr>
            <a:xfrm>
              <a:off x="9155791" y="2896909"/>
              <a:ext cx="484125" cy="4307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cto 65">
              <a:extLst>
                <a:ext uri="{FF2B5EF4-FFF2-40B4-BE49-F238E27FC236}">
                  <a16:creationId xmlns:a16="http://schemas.microsoft.com/office/drawing/2014/main" id="{D0A2E18C-161B-4807-99D9-5EC3E5277B2B}"/>
                </a:ext>
              </a:extLst>
            </p:cNvPr>
            <p:cNvCxnSpPr/>
            <p:nvPr/>
          </p:nvCxnSpPr>
          <p:spPr>
            <a:xfrm flipH="1">
              <a:off x="9676100" y="2972628"/>
              <a:ext cx="61377" cy="3909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74">
              <a:extLst>
                <a:ext uri="{FF2B5EF4-FFF2-40B4-BE49-F238E27FC236}">
                  <a16:creationId xmlns:a16="http://schemas.microsoft.com/office/drawing/2014/main" id="{1CC18DA1-509B-4914-92A7-F93440369C47}"/>
                </a:ext>
              </a:extLst>
            </p:cNvPr>
            <p:cNvCxnSpPr>
              <a:stCxn id="53" idx="4"/>
            </p:cNvCxnSpPr>
            <p:nvPr/>
          </p:nvCxnSpPr>
          <p:spPr>
            <a:xfrm flipH="1">
              <a:off x="9702918" y="2812208"/>
              <a:ext cx="3345" cy="39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cto 76">
              <a:extLst>
                <a:ext uri="{FF2B5EF4-FFF2-40B4-BE49-F238E27FC236}">
                  <a16:creationId xmlns:a16="http://schemas.microsoft.com/office/drawing/2014/main" id="{4F212A98-55EA-4369-989F-112709F78C18}"/>
                </a:ext>
              </a:extLst>
            </p:cNvPr>
            <p:cNvCxnSpPr>
              <a:stCxn id="55" idx="2"/>
            </p:cNvCxnSpPr>
            <p:nvPr/>
          </p:nvCxnSpPr>
          <p:spPr>
            <a:xfrm flipH="1">
              <a:off x="9653499" y="2840165"/>
              <a:ext cx="269189" cy="1105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cto 78">
              <a:extLst>
                <a:ext uri="{FF2B5EF4-FFF2-40B4-BE49-F238E27FC236}">
                  <a16:creationId xmlns:a16="http://schemas.microsoft.com/office/drawing/2014/main" id="{3DCD72C3-163E-4F83-A8FB-421D395BAAEA}"/>
                </a:ext>
              </a:extLst>
            </p:cNvPr>
            <p:cNvCxnSpPr>
              <a:stCxn id="54" idx="5"/>
              <a:endCxn id="55" idx="1"/>
            </p:cNvCxnSpPr>
            <p:nvPr/>
          </p:nvCxnSpPr>
          <p:spPr>
            <a:xfrm>
              <a:off x="9899857" y="2770474"/>
              <a:ext cx="39570" cy="259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cto 84">
              <a:extLst>
                <a:ext uri="{FF2B5EF4-FFF2-40B4-BE49-F238E27FC236}">
                  <a16:creationId xmlns:a16="http://schemas.microsoft.com/office/drawing/2014/main" id="{2DA0E547-1548-4801-B1D4-7151A92B5D9E}"/>
                </a:ext>
              </a:extLst>
            </p:cNvPr>
            <p:cNvCxnSpPr>
              <a:stCxn id="54" idx="2"/>
            </p:cNvCxnSpPr>
            <p:nvPr/>
          </p:nvCxnSpPr>
          <p:spPr>
            <a:xfrm flipH="1">
              <a:off x="9687399" y="2726696"/>
              <a:ext cx="114897" cy="368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cto 86">
              <a:extLst>
                <a:ext uri="{FF2B5EF4-FFF2-40B4-BE49-F238E27FC236}">
                  <a16:creationId xmlns:a16="http://schemas.microsoft.com/office/drawing/2014/main" id="{C0A13BCA-1236-4ED8-9DA0-7F77F5908B23}"/>
                </a:ext>
              </a:extLst>
            </p:cNvPr>
            <p:cNvCxnSpPr/>
            <p:nvPr/>
          </p:nvCxnSpPr>
          <p:spPr>
            <a:xfrm flipH="1">
              <a:off x="9888311" y="2349935"/>
              <a:ext cx="89159" cy="3231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cto 88">
              <a:extLst>
                <a:ext uri="{FF2B5EF4-FFF2-40B4-BE49-F238E27FC236}">
                  <a16:creationId xmlns:a16="http://schemas.microsoft.com/office/drawing/2014/main" id="{51CB8599-3ED9-42B3-B6B7-BEFF475F79C1}"/>
                </a:ext>
              </a:extLst>
            </p:cNvPr>
            <p:cNvCxnSpPr>
              <a:stCxn id="43" idx="3"/>
            </p:cNvCxnSpPr>
            <p:nvPr/>
          </p:nvCxnSpPr>
          <p:spPr>
            <a:xfrm flipH="1">
              <a:off x="9601723" y="2358352"/>
              <a:ext cx="334458" cy="2606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cto 90">
              <a:extLst>
                <a:ext uri="{FF2B5EF4-FFF2-40B4-BE49-F238E27FC236}">
                  <a16:creationId xmlns:a16="http://schemas.microsoft.com/office/drawing/2014/main" id="{8024CB11-1D3C-42CF-86F5-F01C8B480EA5}"/>
                </a:ext>
              </a:extLst>
            </p:cNvPr>
            <p:cNvCxnSpPr>
              <a:stCxn id="43" idx="2"/>
            </p:cNvCxnSpPr>
            <p:nvPr/>
          </p:nvCxnSpPr>
          <p:spPr>
            <a:xfrm flipH="1">
              <a:off x="9534522" y="2314574"/>
              <a:ext cx="384920" cy="862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cto 92">
              <a:extLst>
                <a:ext uri="{FF2B5EF4-FFF2-40B4-BE49-F238E27FC236}">
                  <a16:creationId xmlns:a16="http://schemas.microsoft.com/office/drawing/2014/main" id="{0C7953DF-FFAF-4C53-8A91-C919BCF07601}"/>
                </a:ext>
              </a:extLst>
            </p:cNvPr>
            <p:cNvCxnSpPr>
              <a:stCxn id="17" idx="3"/>
            </p:cNvCxnSpPr>
            <p:nvPr/>
          </p:nvCxnSpPr>
          <p:spPr>
            <a:xfrm flipH="1">
              <a:off x="9959969" y="2003281"/>
              <a:ext cx="295179" cy="3167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cto 95">
              <a:extLst>
                <a:ext uri="{FF2B5EF4-FFF2-40B4-BE49-F238E27FC236}">
                  <a16:creationId xmlns:a16="http://schemas.microsoft.com/office/drawing/2014/main" id="{BB6BF24D-E5D5-4F87-AC24-8D81B7947B01}"/>
                </a:ext>
              </a:extLst>
            </p:cNvPr>
            <p:cNvCxnSpPr>
              <a:endCxn id="16" idx="0"/>
            </p:cNvCxnSpPr>
            <p:nvPr/>
          </p:nvCxnSpPr>
          <p:spPr>
            <a:xfrm flipH="1">
              <a:off x="10183468" y="1536559"/>
              <a:ext cx="18332" cy="1668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cto 97">
              <a:extLst>
                <a:ext uri="{FF2B5EF4-FFF2-40B4-BE49-F238E27FC236}">
                  <a16:creationId xmlns:a16="http://schemas.microsoft.com/office/drawing/2014/main" id="{A04D1A2D-95F5-48A9-93AA-C8094552F1CA}"/>
                </a:ext>
              </a:extLst>
            </p:cNvPr>
            <p:cNvCxnSpPr>
              <a:stCxn id="16" idx="5"/>
            </p:cNvCxnSpPr>
            <p:nvPr/>
          </p:nvCxnSpPr>
          <p:spPr>
            <a:xfrm>
              <a:off x="10223879" y="1809077"/>
              <a:ext cx="62514" cy="1529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cto 99">
              <a:extLst>
                <a:ext uri="{FF2B5EF4-FFF2-40B4-BE49-F238E27FC236}">
                  <a16:creationId xmlns:a16="http://schemas.microsoft.com/office/drawing/2014/main" id="{B9D435B8-4BEB-406C-A899-673FE1A30066}"/>
                </a:ext>
              </a:extLst>
            </p:cNvPr>
            <p:cNvCxnSpPr/>
            <p:nvPr/>
          </p:nvCxnSpPr>
          <p:spPr>
            <a:xfrm>
              <a:off x="10123576" y="1366658"/>
              <a:ext cx="62514" cy="1529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cto 100">
              <a:extLst>
                <a:ext uri="{FF2B5EF4-FFF2-40B4-BE49-F238E27FC236}">
                  <a16:creationId xmlns:a16="http://schemas.microsoft.com/office/drawing/2014/main" id="{E184C5DA-4252-43CB-AB1C-A90B222BE6A3}"/>
                </a:ext>
              </a:extLst>
            </p:cNvPr>
            <p:cNvCxnSpPr>
              <a:endCxn id="52" idx="7"/>
            </p:cNvCxnSpPr>
            <p:nvPr/>
          </p:nvCxnSpPr>
          <p:spPr>
            <a:xfrm flipH="1">
              <a:off x="9464555" y="1575697"/>
              <a:ext cx="348591" cy="4019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ector recto 102">
              <a:extLst>
                <a:ext uri="{FF2B5EF4-FFF2-40B4-BE49-F238E27FC236}">
                  <a16:creationId xmlns:a16="http://schemas.microsoft.com/office/drawing/2014/main" id="{B1529CCD-3740-48BB-80DA-0D3107DF108E}"/>
                </a:ext>
              </a:extLst>
            </p:cNvPr>
            <p:cNvCxnSpPr>
              <a:stCxn id="52" idx="4"/>
              <a:endCxn id="15" idx="1"/>
            </p:cNvCxnSpPr>
            <p:nvPr/>
          </p:nvCxnSpPr>
          <p:spPr>
            <a:xfrm>
              <a:off x="9424144" y="2083327"/>
              <a:ext cx="86590" cy="2684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Elipse 105">
              <a:extLst>
                <a:ext uri="{FF2B5EF4-FFF2-40B4-BE49-F238E27FC236}">
                  <a16:creationId xmlns:a16="http://schemas.microsoft.com/office/drawing/2014/main" id="{0A527302-1804-4F55-B301-0EFE06F94CBB}"/>
                </a:ext>
              </a:extLst>
            </p:cNvPr>
            <p:cNvSpPr/>
            <p:nvPr/>
          </p:nvSpPr>
          <p:spPr>
            <a:xfrm>
              <a:off x="9382633" y="1490544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86" name="Conector recto 106">
              <a:extLst>
                <a:ext uri="{FF2B5EF4-FFF2-40B4-BE49-F238E27FC236}">
                  <a16:creationId xmlns:a16="http://schemas.microsoft.com/office/drawing/2014/main" id="{E832AA9A-04FC-4F9B-80B8-5E3AF043DD21}"/>
                </a:ext>
              </a:extLst>
            </p:cNvPr>
            <p:cNvCxnSpPr>
              <a:stCxn id="81" idx="3"/>
            </p:cNvCxnSpPr>
            <p:nvPr/>
          </p:nvCxnSpPr>
          <p:spPr>
            <a:xfrm flipH="1">
              <a:off x="8744215" y="1596235"/>
              <a:ext cx="655157" cy="709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cto 108">
              <a:extLst>
                <a:ext uri="{FF2B5EF4-FFF2-40B4-BE49-F238E27FC236}">
                  <a16:creationId xmlns:a16="http://schemas.microsoft.com/office/drawing/2014/main" id="{8C88A337-92E4-4C88-AA9C-F58E24091A92}"/>
                </a:ext>
              </a:extLst>
            </p:cNvPr>
            <p:cNvCxnSpPr>
              <a:stCxn id="81" idx="4"/>
              <a:endCxn id="35" idx="0"/>
            </p:cNvCxnSpPr>
            <p:nvPr/>
          </p:nvCxnSpPr>
          <p:spPr>
            <a:xfrm flipH="1">
              <a:off x="8903944" y="1614369"/>
              <a:ext cx="535839" cy="10351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ector recto 111">
              <a:extLst>
                <a:ext uri="{FF2B5EF4-FFF2-40B4-BE49-F238E27FC236}">
                  <a16:creationId xmlns:a16="http://schemas.microsoft.com/office/drawing/2014/main" id="{A2D21D27-7095-4412-A28D-6F6CA7A8F951}"/>
                </a:ext>
              </a:extLst>
            </p:cNvPr>
            <p:cNvCxnSpPr>
              <a:stCxn id="81" idx="4"/>
            </p:cNvCxnSpPr>
            <p:nvPr/>
          </p:nvCxnSpPr>
          <p:spPr>
            <a:xfrm flipH="1">
              <a:off x="9026009" y="1614369"/>
              <a:ext cx="413774" cy="8513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cto 113">
              <a:extLst>
                <a:ext uri="{FF2B5EF4-FFF2-40B4-BE49-F238E27FC236}">
                  <a16:creationId xmlns:a16="http://schemas.microsoft.com/office/drawing/2014/main" id="{3B262FE4-E395-44C5-9BEF-A8A784134610}"/>
                </a:ext>
              </a:extLst>
            </p:cNvPr>
            <p:cNvCxnSpPr>
              <a:endCxn id="81" idx="4"/>
            </p:cNvCxnSpPr>
            <p:nvPr/>
          </p:nvCxnSpPr>
          <p:spPr>
            <a:xfrm flipH="1" flipV="1">
              <a:off x="9439783" y="1614369"/>
              <a:ext cx="107656" cy="7790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cto 116">
              <a:extLst>
                <a:ext uri="{FF2B5EF4-FFF2-40B4-BE49-F238E27FC236}">
                  <a16:creationId xmlns:a16="http://schemas.microsoft.com/office/drawing/2014/main" id="{0783BE24-041E-4478-BCE1-180771D37DC8}"/>
                </a:ext>
              </a:extLst>
            </p:cNvPr>
            <p:cNvCxnSpPr>
              <a:stCxn id="81" idx="4"/>
            </p:cNvCxnSpPr>
            <p:nvPr/>
          </p:nvCxnSpPr>
          <p:spPr>
            <a:xfrm flipH="1">
              <a:off x="9406079" y="1614369"/>
              <a:ext cx="33704" cy="3946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cto 121">
              <a:extLst>
                <a:ext uri="{FF2B5EF4-FFF2-40B4-BE49-F238E27FC236}">
                  <a16:creationId xmlns:a16="http://schemas.microsoft.com/office/drawing/2014/main" id="{189E08E8-F9F1-47A0-BA22-95D29BB8A465}"/>
                </a:ext>
              </a:extLst>
            </p:cNvPr>
            <p:cNvCxnSpPr>
              <a:stCxn id="40" idx="5"/>
              <a:endCxn id="53" idx="1"/>
            </p:cNvCxnSpPr>
            <p:nvPr/>
          </p:nvCxnSpPr>
          <p:spPr>
            <a:xfrm>
              <a:off x="9614540" y="2645876"/>
              <a:ext cx="51312" cy="606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cto 124">
              <a:extLst>
                <a:ext uri="{FF2B5EF4-FFF2-40B4-BE49-F238E27FC236}">
                  <a16:creationId xmlns:a16="http://schemas.microsoft.com/office/drawing/2014/main" id="{7CD41F51-7140-41C5-A724-50FCE766FF7E}"/>
                </a:ext>
              </a:extLst>
            </p:cNvPr>
            <p:cNvCxnSpPr>
              <a:stCxn id="39" idx="5"/>
              <a:endCxn id="38" idx="1"/>
            </p:cNvCxnSpPr>
            <p:nvPr/>
          </p:nvCxnSpPr>
          <p:spPr>
            <a:xfrm>
              <a:off x="8441461" y="2186902"/>
              <a:ext cx="258906" cy="10294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cto 127">
              <a:extLst>
                <a:ext uri="{FF2B5EF4-FFF2-40B4-BE49-F238E27FC236}">
                  <a16:creationId xmlns:a16="http://schemas.microsoft.com/office/drawing/2014/main" id="{F724D627-8C0C-4B9A-B0F6-CF154EC25C01}"/>
                </a:ext>
              </a:extLst>
            </p:cNvPr>
            <p:cNvCxnSpPr>
              <a:stCxn id="55" idx="6"/>
              <a:endCxn id="56" idx="1"/>
            </p:cNvCxnSpPr>
            <p:nvPr/>
          </p:nvCxnSpPr>
          <p:spPr>
            <a:xfrm>
              <a:off x="10036988" y="2840165"/>
              <a:ext cx="514642" cy="1868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cto 129">
              <a:extLst>
                <a:ext uri="{FF2B5EF4-FFF2-40B4-BE49-F238E27FC236}">
                  <a16:creationId xmlns:a16="http://schemas.microsoft.com/office/drawing/2014/main" id="{4004537B-0B99-4809-AA67-7BDEFA452076}"/>
                </a:ext>
              </a:extLst>
            </p:cNvPr>
            <p:cNvCxnSpPr>
              <a:stCxn id="58" idx="3"/>
              <a:endCxn id="56" idx="3"/>
            </p:cNvCxnSpPr>
            <p:nvPr/>
          </p:nvCxnSpPr>
          <p:spPr>
            <a:xfrm flipV="1">
              <a:off x="10437330" y="3114579"/>
              <a:ext cx="114300" cy="194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cto 134">
              <a:extLst>
                <a:ext uri="{FF2B5EF4-FFF2-40B4-BE49-F238E27FC236}">
                  <a16:creationId xmlns:a16="http://schemas.microsoft.com/office/drawing/2014/main" id="{D17A1EDE-D3B4-4A11-96BD-14B1296FC202}"/>
                </a:ext>
              </a:extLst>
            </p:cNvPr>
            <p:cNvCxnSpPr>
              <a:stCxn id="59" idx="0"/>
            </p:cNvCxnSpPr>
            <p:nvPr/>
          </p:nvCxnSpPr>
          <p:spPr>
            <a:xfrm flipV="1">
              <a:off x="10420591" y="3299238"/>
              <a:ext cx="55080" cy="3144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cto 141">
              <a:extLst>
                <a:ext uri="{FF2B5EF4-FFF2-40B4-BE49-F238E27FC236}">
                  <a16:creationId xmlns:a16="http://schemas.microsoft.com/office/drawing/2014/main" id="{4F875816-E851-4884-92B6-AFDD09C7D968}"/>
                </a:ext>
              </a:extLst>
            </p:cNvPr>
            <p:cNvCxnSpPr>
              <a:endCxn id="37" idx="2"/>
            </p:cNvCxnSpPr>
            <p:nvPr/>
          </p:nvCxnSpPr>
          <p:spPr>
            <a:xfrm>
              <a:off x="8755192" y="2330591"/>
              <a:ext cx="353883" cy="30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cto 143">
              <a:extLst>
                <a:ext uri="{FF2B5EF4-FFF2-40B4-BE49-F238E27FC236}">
                  <a16:creationId xmlns:a16="http://schemas.microsoft.com/office/drawing/2014/main" id="{328B4D0B-9331-44C5-B22E-1FE01B3CA16A}"/>
                </a:ext>
              </a:extLst>
            </p:cNvPr>
            <p:cNvCxnSpPr>
              <a:endCxn id="36" idx="5"/>
            </p:cNvCxnSpPr>
            <p:nvPr/>
          </p:nvCxnSpPr>
          <p:spPr>
            <a:xfrm>
              <a:off x="8786478" y="2333623"/>
              <a:ext cx="272177" cy="1914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cto 146">
              <a:extLst>
                <a:ext uri="{FF2B5EF4-FFF2-40B4-BE49-F238E27FC236}">
                  <a16:creationId xmlns:a16="http://schemas.microsoft.com/office/drawing/2014/main" id="{B55DB772-CCDB-4DA8-86C3-B548FEE5186A}"/>
                </a:ext>
              </a:extLst>
            </p:cNvPr>
            <p:cNvCxnSpPr>
              <a:endCxn id="15" idx="3"/>
            </p:cNvCxnSpPr>
            <p:nvPr/>
          </p:nvCxnSpPr>
          <p:spPr>
            <a:xfrm flipV="1">
              <a:off x="9138514" y="2439314"/>
              <a:ext cx="372220" cy="5209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cto 1046">
              <a:extLst>
                <a:ext uri="{FF2B5EF4-FFF2-40B4-BE49-F238E27FC236}">
                  <a16:creationId xmlns:a16="http://schemas.microsoft.com/office/drawing/2014/main" id="{E203790D-6281-40D4-A3B4-72A66CD3CD6C}"/>
                </a:ext>
              </a:extLst>
            </p:cNvPr>
            <p:cNvCxnSpPr>
              <a:stCxn id="53" idx="1"/>
              <a:endCxn id="15" idx="5"/>
            </p:cNvCxnSpPr>
            <p:nvPr/>
          </p:nvCxnSpPr>
          <p:spPr>
            <a:xfrm flipH="1" flipV="1">
              <a:off x="9591556" y="2439314"/>
              <a:ext cx="74296" cy="2672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cto 168">
              <a:extLst>
                <a:ext uri="{FF2B5EF4-FFF2-40B4-BE49-F238E27FC236}">
                  <a16:creationId xmlns:a16="http://schemas.microsoft.com/office/drawing/2014/main" id="{9E58C248-B1A8-4933-A9F3-0B86AA59BE7C}"/>
                </a:ext>
              </a:extLst>
            </p:cNvPr>
            <p:cNvCxnSpPr>
              <a:stCxn id="55" idx="2"/>
            </p:cNvCxnSpPr>
            <p:nvPr/>
          </p:nvCxnSpPr>
          <p:spPr>
            <a:xfrm flipH="1" flipV="1">
              <a:off x="9738835" y="2782737"/>
              <a:ext cx="183853" cy="574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Elipse 175">
              <a:extLst>
                <a:ext uri="{FF2B5EF4-FFF2-40B4-BE49-F238E27FC236}">
                  <a16:creationId xmlns:a16="http://schemas.microsoft.com/office/drawing/2014/main" id="{CB8B2CCE-FB63-45A6-8F35-507BDF311EAD}"/>
                </a:ext>
              </a:extLst>
            </p:cNvPr>
            <p:cNvSpPr/>
            <p:nvPr/>
          </p:nvSpPr>
          <p:spPr>
            <a:xfrm>
              <a:off x="9646508" y="2864499"/>
              <a:ext cx="114300" cy="12382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02" name="Conector recto 77">
              <a:extLst>
                <a:ext uri="{FF2B5EF4-FFF2-40B4-BE49-F238E27FC236}">
                  <a16:creationId xmlns:a16="http://schemas.microsoft.com/office/drawing/2014/main" id="{92449D1C-1C99-4B10-9394-A74CDCA82F9E}"/>
                </a:ext>
              </a:extLst>
            </p:cNvPr>
            <p:cNvCxnSpPr>
              <a:endCxn id="59" idx="2"/>
            </p:cNvCxnSpPr>
            <p:nvPr/>
          </p:nvCxnSpPr>
          <p:spPr>
            <a:xfrm>
              <a:off x="9689376" y="3371399"/>
              <a:ext cx="674065" cy="30423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005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055EFB25-B0CD-401F-B6CF-91FFE7495EBD}"/>
              </a:ext>
            </a:extLst>
          </p:cNvPr>
          <p:cNvSpPr txBox="1"/>
          <p:nvPr/>
        </p:nvSpPr>
        <p:spPr>
          <a:xfrm>
            <a:off x="213573" y="251810"/>
            <a:ext cx="9681989" cy="6961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None/>
              <a:defRPr sz="32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800" i="1" dirty="0"/>
              <a:t>Gas For Climate study March 2019</a:t>
            </a:r>
            <a:r>
              <a:rPr lang="en-US" sz="2800" dirty="0"/>
              <a:t>: energy system can become fully renewable</a:t>
            </a:r>
          </a:p>
          <a:p>
            <a:endParaRPr lang="en-US" sz="28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4A3047-60BD-47F4-8780-FB29C9A0FF6C}"/>
              </a:ext>
            </a:extLst>
          </p:cNvPr>
          <p:cNvSpPr/>
          <p:nvPr/>
        </p:nvSpPr>
        <p:spPr>
          <a:xfrm>
            <a:off x="111973" y="2264644"/>
            <a:ext cx="6583467" cy="3814793"/>
          </a:xfrm>
          <a:prstGeom prst="roundRect">
            <a:avLst/>
          </a:prstGeom>
          <a:solidFill>
            <a:srgbClr val="CADDE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/>
                </a:solidFill>
              </a:rPr>
              <a:t>Battery seasonal storage is unrealistic </a:t>
            </a:r>
            <a:r>
              <a:rPr lang="en-GB" sz="2000" dirty="0">
                <a:solidFill>
                  <a:schemeClr val="tx1"/>
                </a:solidFill>
              </a:rPr>
              <a:t>even at strongly reduced costs.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Full decarbonisation of high temp industrial heat </a:t>
            </a:r>
            <a:r>
              <a:rPr lang="en-GB" sz="2000" b="1" dirty="0">
                <a:solidFill>
                  <a:schemeClr val="tx1"/>
                </a:solidFill>
              </a:rPr>
              <a:t>requires gas</a:t>
            </a:r>
            <a:r>
              <a:rPr lang="en-GB" sz="2000" dirty="0">
                <a:solidFill>
                  <a:schemeClr val="tx1"/>
                </a:solidFill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Possible to </a:t>
            </a:r>
            <a:r>
              <a:rPr lang="en-GB" sz="2000" b="1" dirty="0">
                <a:solidFill>
                  <a:schemeClr val="tx1"/>
                </a:solidFill>
              </a:rPr>
              <a:t>sustainably scale-up renewable gas </a:t>
            </a:r>
            <a:r>
              <a:rPr lang="en-GB" sz="2000" dirty="0">
                <a:solidFill>
                  <a:schemeClr val="tx1"/>
                </a:solidFill>
              </a:rPr>
              <a:t>at strongly reduced production costs.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Blue hydrogen from natural gas with CCS can be a scalable and </a:t>
            </a:r>
            <a:r>
              <a:rPr lang="en-GB" sz="2000" b="1" dirty="0">
                <a:solidFill>
                  <a:schemeClr val="tx1"/>
                </a:solidFill>
              </a:rPr>
              <a:t>cost-effective option</a:t>
            </a:r>
            <a:r>
              <a:rPr lang="en-GB" sz="2000" dirty="0">
                <a:solidFill>
                  <a:schemeClr val="tx1"/>
                </a:solidFill>
              </a:rPr>
              <a:t>. 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Potential for renewable hydrogen and biomethane to meet </a:t>
            </a:r>
            <a:r>
              <a:rPr lang="en-US" sz="2000" b="1" dirty="0">
                <a:solidFill>
                  <a:schemeClr val="tx1"/>
                </a:solidFill>
              </a:rPr>
              <a:t>80% demand </a:t>
            </a:r>
            <a:r>
              <a:rPr lang="en-US" sz="2000" dirty="0">
                <a:solidFill>
                  <a:schemeClr val="tx1"/>
                </a:solidFill>
              </a:rPr>
              <a:t>(270 </a:t>
            </a:r>
            <a:r>
              <a:rPr lang="en-US" sz="2000" dirty="0" err="1">
                <a:solidFill>
                  <a:schemeClr val="tx1"/>
                </a:solidFill>
              </a:rPr>
              <a:t>bcm</a:t>
            </a:r>
            <a:r>
              <a:rPr lang="en-US" sz="2000" dirty="0">
                <a:solidFill>
                  <a:schemeClr val="tx1"/>
                </a:solidFill>
              </a:rPr>
              <a:t>).</a:t>
            </a:r>
            <a:endParaRPr lang="en-GB" sz="20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977A9-1EFE-493C-9482-9230495EAE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18" t="18296" r="26794" b="13188"/>
          <a:stretch/>
        </p:blipFill>
        <p:spPr>
          <a:xfrm>
            <a:off x="6992168" y="2146360"/>
            <a:ext cx="5027112" cy="4051359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47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hteck 9">
            <a:extLst>
              <a:ext uri="{FF2B5EF4-FFF2-40B4-BE49-F238E27FC236}">
                <a16:creationId xmlns:a16="http://schemas.microsoft.com/office/drawing/2014/main" id="{6DBBDF84-0406-487D-ADD6-1309D4F447FD}"/>
              </a:ext>
            </a:extLst>
          </p:cNvPr>
          <p:cNvSpPr/>
          <p:nvPr/>
        </p:nvSpPr>
        <p:spPr>
          <a:xfrm>
            <a:off x="5641297" y="2270358"/>
            <a:ext cx="5933246" cy="157058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>
              <a:solidFill>
                <a:schemeClr val="accent1"/>
              </a:solidFill>
            </a:endParaRPr>
          </a:p>
        </p:txBody>
      </p:sp>
      <p:cxnSp>
        <p:nvCxnSpPr>
          <p:cNvPr id="104" name="Gewinkelter Verbinder 10">
            <a:extLst>
              <a:ext uri="{FF2B5EF4-FFF2-40B4-BE49-F238E27FC236}">
                <a16:creationId xmlns:a16="http://schemas.microsoft.com/office/drawing/2014/main" id="{BF80EDC8-C1F3-46D5-BE1F-45FFFB84D992}"/>
              </a:ext>
            </a:extLst>
          </p:cNvPr>
          <p:cNvCxnSpPr>
            <a:cxnSpLocks/>
          </p:cNvCxnSpPr>
          <p:nvPr/>
        </p:nvCxnSpPr>
        <p:spPr>
          <a:xfrm flipH="1">
            <a:off x="4225065" y="3084643"/>
            <a:ext cx="1419225" cy="954852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Gewinkelter Verbinder 14">
            <a:extLst>
              <a:ext uri="{FF2B5EF4-FFF2-40B4-BE49-F238E27FC236}">
                <a16:creationId xmlns:a16="http://schemas.microsoft.com/office/drawing/2014/main" id="{31CE1585-F024-49CF-9611-8B533BD3ED83}"/>
              </a:ext>
            </a:extLst>
          </p:cNvPr>
          <p:cNvCxnSpPr>
            <a:cxnSpLocks/>
          </p:cNvCxnSpPr>
          <p:nvPr/>
        </p:nvCxnSpPr>
        <p:spPr>
          <a:xfrm flipH="1" flipV="1">
            <a:off x="4215657" y="4030089"/>
            <a:ext cx="1438040" cy="850313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hteck 21">
            <a:extLst>
              <a:ext uri="{FF2B5EF4-FFF2-40B4-BE49-F238E27FC236}">
                <a16:creationId xmlns:a16="http://schemas.microsoft.com/office/drawing/2014/main" id="{2B1A5FE8-60CF-49BC-A035-A3F2FFB32E0D}"/>
              </a:ext>
            </a:extLst>
          </p:cNvPr>
          <p:cNvSpPr/>
          <p:nvPr/>
        </p:nvSpPr>
        <p:spPr>
          <a:xfrm>
            <a:off x="5641298" y="4020318"/>
            <a:ext cx="5933245" cy="160007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0B00DE20-F45D-4AE3-A1E4-91124F3B4895}"/>
              </a:ext>
            </a:extLst>
          </p:cNvPr>
          <p:cNvSpPr/>
          <p:nvPr/>
        </p:nvSpPr>
        <p:spPr>
          <a:xfrm>
            <a:off x="5744780" y="4408768"/>
            <a:ext cx="3517796" cy="815558"/>
          </a:xfrm>
          <a:prstGeom prst="rect">
            <a:avLst/>
          </a:prstGeom>
          <a:solidFill>
            <a:srgbClr val="D7E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Facilitates increased energy efficiency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with gas technology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ED777EF-71B2-4DCA-812B-D557081827D9}"/>
              </a:ext>
            </a:extLst>
          </p:cNvPr>
          <p:cNvSpPr/>
          <p:nvPr/>
        </p:nvSpPr>
        <p:spPr>
          <a:xfrm>
            <a:off x="5744777" y="2674876"/>
            <a:ext cx="3517799" cy="815558"/>
          </a:xfrm>
          <a:prstGeom prst="rect">
            <a:avLst/>
          </a:prstGeom>
          <a:solidFill>
            <a:srgbClr val="D7E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Gas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infrastructure is ready for renewable &amp; decarbonised gases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ECA971D-402D-4DF3-B591-1E102DF11A3E}"/>
              </a:ext>
            </a:extLst>
          </p:cNvPr>
          <p:cNvSpPr/>
          <p:nvPr/>
        </p:nvSpPr>
        <p:spPr>
          <a:xfrm>
            <a:off x="965757" y="3630738"/>
            <a:ext cx="3257550" cy="815558"/>
          </a:xfrm>
          <a:prstGeom prst="rect">
            <a:avLst/>
          </a:prstGeom>
          <a:solidFill>
            <a:srgbClr val="C6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innovation</a:t>
            </a:r>
            <a:endParaRPr lang="nl-BE" sz="2800" b="1">
              <a:solidFill>
                <a:schemeClr val="tx1"/>
              </a:solidFill>
            </a:endParaRPr>
          </a:p>
        </p:txBody>
      </p:sp>
      <p:pic>
        <p:nvPicPr>
          <p:cNvPr id="110" name="Picture 109" descr="A close up of a wheel&#10;&#10;Description generated with high confidence">
            <a:extLst>
              <a:ext uri="{FF2B5EF4-FFF2-40B4-BE49-F238E27FC236}">
                <a16:creationId xmlns:a16="http://schemas.microsoft.com/office/drawing/2014/main" id="{71ED5B7F-48D1-43C8-9021-8E65707A0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646" y="4549924"/>
            <a:ext cx="1226908" cy="1199505"/>
          </a:xfrm>
          <a:prstGeom prst="rect">
            <a:avLst/>
          </a:prstGeom>
        </p:spPr>
      </p:pic>
      <p:pic>
        <p:nvPicPr>
          <p:cNvPr id="111" name="Picture 110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9192FB9A-4EBD-4CC4-B1A2-411AFE878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907" y="4523777"/>
            <a:ext cx="1226908" cy="1199505"/>
          </a:xfrm>
          <a:prstGeom prst="rect">
            <a:avLst/>
          </a:prstGeom>
        </p:spPr>
      </p:pic>
      <p:pic>
        <p:nvPicPr>
          <p:cNvPr id="112" name="Picture 111" descr="A close up of a building&#10;&#10;Description generated with high confidence">
            <a:extLst>
              <a:ext uri="{FF2B5EF4-FFF2-40B4-BE49-F238E27FC236}">
                <a16:creationId xmlns:a16="http://schemas.microsoft.com/office/drawing/2014/main" id="{ACFC485A-408B-4100-9498-92F97FBD6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14" y="4546017"/>
            <a:ext cx="1226908" cy="1199504"/>
          </a:xfrm>
          <a:prstGeom prst="rect">
            <a:avLst/>
          </a:prstGeom>
        </p:spPr>
      </p:pic>
      <p:pic>
        <p:nvPicPr>
          <p:cNvPr id="113" name="Picture 112" descr="A close up of a device&#10;&#10;Description generated with high confidence">
            <a:extLst>
              <a:ext uri="{FF2B5EF4-FFF2-40B4-BE49-F238E27FC236}">
                <a16:creationId xmlns:a16="http://schemas.microsoft.com/office/drawing/2014/main" id="{A6BE45CE-C64F-4084-BA14-933AD713EA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2575" y="4005470"/>
            <a:ext cx="2295197" cy="161925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0588E6E7-408E-4FE1-B27D-5380A9B3B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968" y="2366977"/>
            <a:ext cx="1515184" cy="148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60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ABBEC292-8364-45BF-A64A-46F033FAAE86}"/>
              </a:ext>
            </a:extLst>
          </p:cNvPr>
          <p:cNvSpPr/>
          <p:nvPr/>
        </p:nvSpPr>
        <p:spPr>
          <a:xfrm>
            <a:off x="11542308" y="5733256"/>
            <a:ext cx="57867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FD9764-2FB4-4FC4-87F2-5C14D64D20D4}"/>
              </a:ext>
            </a:extLst>
          </p:cNvPr>
          <p:cNvSpPr txBox="1"/>
          <p:nvPr/>
        </p:nvSpPr>
        <p:spPr>
          <a:xfrm>
            <a:off x="10310237" y="6553695"/>
            <a:ext cx="214444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DBI 2018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4C21D5-5386-4BA8-A526-AAFB9EF2F685}"/>
              </a:ext>
            </a:extLst>
          </p:cNvPr>
          <p:cNvSpPr txBox="1"/>
          <p:nvPr/>
        </p:nvSpPr>
        <p:spPr>
          <a:xfrm>
            <a:off x="355699" y="406632"/>
            <a:ext cx="9021038" cy="83099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eaLnBrk="0" hangingPunct="0">
              <a:defRPr sz="2800" b="1" ker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ctr" eaLnBrk="0" hangingPunct="0">
              <a:defRPr sz="4000">
                <a:solidFill>
                  <a:srgbClr val="000099"/>
                </a:solidFill>
                <a:latin typeface="Myriad Roman" charset="0"/>
              </a:defRPr>
            </a:lvl2pPr>
            <a:lvl3pPr algn="ctr" eaLnBrk="0" hangingPunct="0">
              <a:defRPr sz="4000">
                <a:solidFill>
                  <a:srgbClr val="000099"/>
                </a:solidFill>
                <a:latin typeface="Myriad Roman" charset="0"/>
              </a:defRPr>
            </a:lvl3pPr>
            <a:lvl4pPr algn="ctr" eaLnBrk="0" hangingPunct="0">
              <a:defRPr sz="4000">
                <a:solidFill>
                  <a:srgbClr val="000099"/>
                </a:solidFill>
                <a:latin typeface="Myriad Roman" charset="0"/>
              </a:defRPr>
            </a:lvl4pPr>
            <a:lvl5pPr algn="ctr" eaLnBrk="0" hangingPunct="0">
              <a:defRPr sz="4000">
                <a:solidFill>
                  <a:srgbClr val="000099"/>
                </a:solidFill>
                <a:latin typeface="Myriad Roman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9pPr>
          </a:lstStyle>
          <a:p>
            <a:r>
              <a:rPr lang="en-US" dirty="0"/>
              <a:t>  Innovation - the gas system is hydrogen-ready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690B1-E80F-46C8-A35C-63C3F2FC9B1F}"/>
              </a:ext>
            </a:extLst>
          </p:cNvPr>
          <p:cNvSpPr txBox="1"/>
          <p:nvPr/>
        </p:nvSpPr>
        <p:spPr>
          <a:xfrm>
            <a:off x="137585" y="1934522"/>
            <a:ext cx="3894607" cy="30863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No technical/physical bottlenecks to transporting hydrogen have been removed.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/>
                <a:cs typeface="Arial"/>
              </a:rPr>
              <a:t>Max in EU is Germany 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10% allowed;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full-scale tests aim for 20-25%.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Hydrogen transport within the gas grid creates a new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virtual energy grid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throughout Europe.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9" name="Grafik 7">
            <a:extLst>
              <a:ext uri="{FF2B5EF4-FFF2-40B4-BE49-F238E27FC236}">
                <a16:creationId xmlns:a16="http://schemas.microsoft.com/office/drawing/2014/main" id="{A4A80AD0-0B70-4BB0-9225-E180C3A07E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87" y="4413425"/>
            <a:ext cx="2636623" cy="21402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68C66-5F92-43E1-A6CE-2DCBD60A9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6673" y="1703917"/>
            <a:ext cx="7727742" cy="481435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3D7CEF-5BEE-4FB9-973F-7CFAE3309EF9}"/>
              </a:ext>
            </a:extLst>
          </p:cNvPr>
          <p:cNvSpPr txBox="1"/>
          <p:nvPr/>
        </p:nvSpPr>
        <p:spPr>
          <a:xfrm>
            <a:off x="71022" y="5476477"/>
            <a:ext cx="1757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Times New Roman" pitchFamily="18" charset="0"/>
              </a:rPr>
              <a:t>H2 pipeline carries 5x energy that electricity cable (</a:t>
            </a:r>
            <a:r>
              <a:rPr lang="en-GB" sz="1600" dirty="0" err="1">
                <a:latin typeface="Times New Roman" pitchFamily="18" charset="0"/>
              </a:rPr>
              <a:t>nat</a:t>
            </a:r>
            <a:r>
              <a:rPr lang="en-GB" sz="1600" dirty="0">
                <a:latin typeface="Times New Roman" pitchFamily="18" charset="0"/>
              </a:rPr>
              <a:t> gas x 15).  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419575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7116214C-CB3C-40BB-A6DA-8A156D4ED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160" y="1378209"/>
            <a:ext cx="4353856" cy="25229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60982D8-A804-489B-B30F-A0A50656BB92}"/>
              </a:ext>
            </a:extLst>
          </p:cNvPr>
          <p:cNvSpPr txBox="1">
            <a:spLocks/>
          </p:cNvSpPr>
          <p:nvPr/>
        </p:nvSpPr>
        <p:spPr>
          <a:xfrm>
            <a:off x="318196" y="310748"/>
            <a:ext cx="9498513" cy="738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sz="2400" b="1" kern="1200" dirty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rPr>
              <a:t>Why focus on hydrogen?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56DF58-7E6B-4F4D-A384-5C01B02D1442}"/>
              </a:ext>
            </a:extLst>
          </p:cNvPr>
          <p:cNvSpPr txBox="1"/>
          <p:nvPr/>
        </p:nvSpPr>
        <p:spPr>
          <a:xfrm>
            <a:off x="172720" y="1472208"/>
            <a:ext cx="4775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Relevance</a:t>
            </a:r>
            <a:r>
              <a:rPr lang="en-GB" dirty="0"/>
              <a:t> EU energy built mainly on molecules - climate action focusing on power segment insufficient.</a:t>
            </a:r>
          </a:p>
          <a:p>
            <a:endParaRPr lang="en-US" dirty="0"/>
          </a:p>
          <a:p>
            <a:r>
              <a:rPr lang="en-US" b="1" dirty="0"/>
              <a:t>Ability </a:t>
            </a:r>
            <a:r>
              <a:rPr lang="en-US" dirty="0"/>
              <a:t>Electrification cannot deliver the high power peaks needed (seasonal and daily). </a:t>
            </a:r>
            <a:r>
              <a:rPr lang="en-GB" dirty="0"/>
              <a:t>Academics advise Paris Targets can only be achieved via hydrogen.</a:t>
            </a:r>
            <a:endParaRPr lang="en-US" dirty="0"/>
          </a:p>
          <a:p>
            <a:endParaRPr lang="en-US" dirty="0"/>
          </a:p>
          <a:p>
            <a:r>
              <a:rPr lang="en-GB" b="1" dirty="0"/>
              <a:t>Speed</a:t>
            </a:r>
            <a:r>
              <a:rPr lang="en-GB" dirty="0"/>
              <a:t> Power grid extension is limited, whereas the gas grid is in place. 35 P2G plants in Germany and 2 x 100MW plants in </a:t>
            </a:r>
            <a:r>
              <a:rPr lang="en-GB" dirty="0" err="1"/>
              <a:t>devt</a:t>
            </a:r>
            <a:r>
              <a:rPr lang="en-GB" dirty="0"/>
              <a:t>. Replacing coal is fastest way to reduce emissions.</a:t>
            </a:r>
          </a:p>
          <a:p>
            <a:endParaRPr lang="en-US" u="sng" dirty="0"/>
          </a:p>
          <a:p>
            <a:r>
              <a:rPr lang="en-US" b="1" dirty="0"/>
              <a:t>Demand</a:t>
            </a:r>
            <a:r>
              <a:rPr lang="en-US" dirty="0"/>
              <a:t> Gas-driven light vehicles can emit less CO2 than e-cars. Houses can reduce emissions by 80% using gas solutions. HDV and ships need gas fuel.</a:t>
            </a:r>
            <a:endParaRPr lang="en-GB" dirty="0"/>
          </a:p>
        </p:txBody>
      </p:sp>
      <p:pic>
        <p:nvPicPr>
          <p:cNvPr id="11" name="Grafik 22">
            <a:extLst>
              <a:ext uri="{FF2B5EF4-FFF2-40B4-BE49-F238E27FC236}">
                <a16:creationId xmlns:a16="http://schemas.microsoft.com/office/drawing/2014/main" id="{73835C06-2D3E-4782-A445-5A6D8239CFC6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1360" y="4040756"/>
            <a:ext cx="3642656" cy="25064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0">
            <a:extLst>
              <a:ext uri="{FF2B5EF4-FFF2-40B4-BE49-F238E27FC236}">
                <a16:creationId xmlns:a16="http://schemas.microsoft.com/office/drawing/2014/main" id="{491A1B6E-77F6-4066-A497-793B2DF4D6E8}"/>
              </a:ext>
            </a:extLst>
          </p:cNvPr>
          <p:cNvPicPr/>
          <p:nvPr/>
        </p:nvPicPr>
        <p:blipFill rotWithShape="1">
          <a:blip r:embed="rId4"/>
          <a:srcRect l="8735" t="6432" r="8536" b="458"/>
          <a:stretch/>
        </p:blipFill>
        <p:spPr bwMode="auto">
          <a:xfrm>
            <a:off x="4947920" y="4040756"/>
            <a:ext cx="3243517" cy="25064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8008599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60982D8-A804-489B-B30F-A0A50656BB92}"/>
              </a:ext>
            </a:extLst>
          </p:cNvPr>
          <p:cNvSpPr txBox="1">
            <a:spLocks/>
          </p:cNvSpPr>
          <p:nvPr/>
        </p:nvSpPr>
        <p:spPr>
          <a:xfrm>
            <a:off x="318196" y="310748"/>
            <a:ext cx="9498513" cy="73818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099"/>
                </a:solidFill>
                <a:latin typeface="Myriad Roman" charset="0"/>
              </a:defRPr>
            </a:lvl9pPr>
          </a:lstStyle>
          <a:p>
            <a:pPr algn="l">
              <a:spcBef>
                <a:spcPct val="20000"/>
              </a:spcBef>
            </a:pPr>
            <a:r>
              <a:rPr lang="en-GB" sz="2400" b="1" kern="1200" dirty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rPr>
              <a:t>Why focus on hydrogen?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56DF58-7E6B-4F4D-A384-5C01B02D1442}"/>
              </a:ext>
            </a:extLst>
          </p:cNvPr>
          <p:cNvSpPr txBox="1"/>
          <p:nvPr/>
        </p:nvSpPr>
        <p:spPr>
          <a:xfrm>
            <a:off x="172720" y="1502688"/>
            <a:ext cx="66852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u="sng" dirty="0"/>
          </a:p>
          <a:p>
            <a:r>
              <a:rPr lang="en-GB" b="1" dirty="0"/>
              <a:t>Society and environment </a:t>
            </a:r>
            <a:r>
              <a:rPr lang="en-GB" dirty="0"/>
              <a:t>One buried gas pipeline (ø 1.2 m) transports same amount of </a:t>
            </a:r>
            <a:r>
              <a:rPr lang="en-GB"/>
              <a:t>energy as </a:t>
            </a:r>
            <a:r>
              <a:rPr lang="en-GB" dirty="0"/>
              <a:t>eight parallel high-voltage pylons (each 3 GW).</a:t>
            </a:r>
          </a:p>
          <a:p>
            <a:endParaRPr lang="en-US" dirty="0"/>
          </a:p>
          <a:p>
            <a:r>
              <a:rPr lang="en-GB" b="1" dirty="0"/>
              <a:t>Hydrogen can be green </a:t>
            </a:r>
            <a:r>
              <a:rPr lang="en-GB" dirty="0"/>
              <a:t>Production and consumption </a:t>
            </a:r>
            <a:r>
              <a:rPr lang="en-GB" i="1" dirty="0"/>
              <a:t>can</a:t>
            </a:r>
            <a:r>
              <a:rPr lang="en-GB" dirty="0"/>
              <a:t> be provided carbon-free.</a:t>
            </a:r>
          </a:p>
          <a:p>
            <a:endParaRPr lang="en-US" dirty="0"/>
          </a:p>
          <a:p>
            <a:r>
              <a:rPr lang="en-US" b="1" dirty="0"/>
              <a:t>E</a:t>
            </a:r>
            <a:r>
              <a:rPr lang="en-GB" b="1" dirty="0" err="1"/>
              <a:t>fficiency</a:t>
            </a:r>
            <a:r>
              <a:rPr lang="en-GB" b="1" dirty="0"/>
              <a:t> </a:t>
            </a:r>
            <a:r>
              <a:rPr lang="en-US" dirty="0"/>
              <a:t>Sector coupling with power-to-gas </a:t>
            </a:r>
            <a:r>
              <a:rPr lang="en-US" b="1" dirty="0"/>
              <a:t>is efficient </a:t>
            </a:r>
            <a:r>
              <a:rPr lang="en-US" dirty="0"/>
              <a:t>even though conversion of power to gas causes losses.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C</a:t>
            </a:r>
            <a:r>
              <a:rPr lang="en-GB" b="1" dirty="0" err="1"/>
              <a:t>ost</a:t>
            </a:r>
            <a:r>
              <a:rPr lang="en-GB" b="1" dirty="0"/>
              <a:t> </a:t>
            </a:r>
            <a:r>
              <a:rPr lang="en-GB" dirty="0"/>
              <a:t>P2G using excess wind power is cheapest option. </a:t>
            </a:r>
          </a:p>
          <a:p>
            <a:endParaRPr lang="en-US" dirty="0"/>
          </a:p>
          <a:p>
            <a:endParaRPr lang="en-GB" dirty="0"/>
          </a:p>
        </p:txBody>
      </p:sp>
      <p:grpSp>
        <p:nvGrpSpPr>
          <p:cNvPr id="5" name="Gruppieren 10">
            <a:extLst>
              <a:ext uri="{FF2B5EF4-FFF2-40B4-BE49-F238E27FC236}">
                <a16:creationId xmlns:a16="http://schemas.microsoft.com/office/drawing/2014/main" id="{6E5C6857-66F7-413B-A1F6-2079838D46D0}"/>
              </a:ext>
            </a:extLst>
          </p:cNvPr>
          <p:cNvGrpSpPr>
            <a:grpSpLocks noChangeAspect="1"/>
          </p:cNvGrpSpPr>
          <p:nvPr/>
        </p:nvGrpSpPr>
        <p:grpSpPr>
          <a:xfrm>
            <a:off x="6713250" y="1435982"/>
            <a:ext cx="5306030" cy="1520303"/>
            <a:chOff x="330200" y="1329210"/>
            <a:chExt cx="8064677" cy="2160000"/>
          </a:xfrm>
        </p:grpSpPr>
        <p:pic>
          <p:nvPicPr>
            <p:cNvPr id="6" name="Picture 6" descr="image-small">
              <a:extLst>
                <a:ext uri="{FF2B5EF4-FFF2-40B4-BE49-F238E27FC236}">
                  <a16:creationId xmlns:a16="http://schemas.microsoft.com/office/drawing/2014/main" id="{4CE4F8C9-D0AB-449D-9DEC-9C9F2957A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584" y="1329210"/>
              <a:ext cx="3815293" cy="216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image-small">
              <a:extLst>
                <a:ext uri="{FF2B5EF4-FFF2-40B4-BE49-F238E27FC236}">
                  <a16:creationId xmlns:a16="http://schemas.microsoft.com/office/drawing/2014/main" id="{62C938AC-6B18-4C74-A9B0-231E82E9E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0" y="1329210"/>
              <a:ext cx="3727264" cy="2160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image-small">
              <a:extLst>
                <a:ext uri="{FF2B5EF4-FFF2-40B4-BE49-F238E27FC236}">
                  <a16:creationId xmlns:a16="http://schemas.microsoft.com/office/drawing/2014/main" id="{325400A6-1C71-4865-B257-85BC91718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440" y="2524957"/>
              <a:ext cx="3121025" cy="86359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Grafik 5">
            <a:extLst>
              <a:ext uri="{FF2B5EF4-FFF2-40B4-BE49-F238E27FC236}">
                <a16:creationId xmlns:a16="http://schemas.microsoft.com/office/drawing/2014/main" id="{206D4A76-63B7-4D3E-9A83-2C3D1648D0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00" t="18320" r="15801" b="11841"/>
          <a:stretch/>
        </p:blipFill>
        <p:spPr>
          <a:xfrm>
            <a:off x="6713250" y="3078019"/>
            <a:ext cx="5306030" cy="34969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90895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409575" y="175065"/>
            <a:ext cx="9498513" cy="738187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ct val="20000"/>
              </a:spcBef>
            </a:pPr>
            <a:r>
              <a:rPr lang="en-GB" sz="2400" b="1" kern="1200" dirty="0">
                <a:solidFill>
                  <a:schemeClr val="bg1"/>
                </a:solidFill>
                <a:latin typeface="Gill Sans MT" panose="020B0502020104020203" pitchFamily="34" charset="0"/>
                <a:ea typeface="+mn-ea"/>
                <a:cs typeface="+mn-cs"/>
              </a:rPr>
              <a:t>TSOs are turntable for robust, affordable, sustainable energy future “towards Paris”.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0" y="6692900"/>
            <a:ext cx="493713" cy="163513"/>
          </a:xfrm>
        </p:spPr>
        <p:txBody>
          <a:bodyPr/>
          <a:lstStyle/>
          <a:p>
            <a:fld id="{06E39717-DBBA-4F45-8CD2-B914BAB34579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31" name="Fußzeilenplatzhalter 1"/>
          <p:cNvSpPr>
            <a:spLocks noGrp="1"/>
          </p:cNvSpPr>
          <p:nvPr>
            <p:ph type="ftr" sz="quarter" idx="4294967295"/>
          </p:nvPr>
        </p:nvSpPr>
        <p:spPr>
          <a:xfrm>
            <a:off x="0" y="6692900"/>
            <a:ext cx="9197975" cy="163513"/>
          </a:xfrm>
        </p:spPr>
        <p:txBody>
          <a:bodyPr/>
          <a:lstStyle>
            <a:lvl1pPr algn="l">
              <a:defRPr sz="816"/>
            </a:lvl1pPr>
          </a:lstStyle>
          <a:p>
            <a:r>
              <a:rPr lang="de-DE" dirty="0">
                <a:solidFill>
                  <a:srgbClr val="FFFFFF"/>
                </a:solidFill>
              </a:rPr>
              <a:t>Prf. Dr. Gerald Linke, CEO DVGW</a:t>
            </a:r>
          </a:p>
        </p:txBody>
      </p:sp>
      <p:sp>
        <p:nvSpPr>
          <p:cNvPr id="6" name="Rechteck 5"/>
          <p:cNvSpPr/>
          <p:nvPr/>
        </p:nvSpPr>
        <p:spPr>
          <a:xfrm>
            <a:off x="2639616" y="1471275"/>
            <a:ext cx="2592288" cy="5760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Power Sector</a:t>
            </a:r>
          </a:p>
        </p:txBody>
      </p:sp>
      <p:sp>
        <p:nvSpPr>
          <p:cNvPr id="8" name="Rechteck 7"/>
          <p:cNvSpPr/>
          <p:nvPr/>
        </p:nvSpPr>
        <p:spPr>
          <a:xfrm>
            <a:off x="5327915" y="1471811"/>
            <a:ext cx="2592288" cy="5760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Heat Sector</a:t>
            </a:r>
          </a:p>
        </p:txBody>
      </p:sp>
      <p:sp>
        <p:nvSpPr>
          <p:cNvPr id="9" name="Rechteck 8"/>
          <p:cNvSpPr/>
          <p:nvPr/>
        </p:nvSpPr>
        <p:spPr>
          <a:xfrm>
            <a:off x="8016213" y="1471275"/>
            <a:ext cx="2592288" cy="576064"/>
          </a:xfrm>
          <a:prstGeom prst="rect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Transport Sector</a:t>
            </a:r>
          </a:p>
        </p:txBody>
      </p:sp>
      <p:sp>
        <p:nvSpPr>
          <p:cNvPr id="10" name="Rechteck 9"/>
          <p:cNvSpPr/>
          <p:nvPr/>
        </p:nvSpPr>
        <p:spPr>
          <a:xfrm>
            <a:off x="743288" y="2143349"/>
            <a:ext cx="1800317" cy="14401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Fuel </a:t>
            </a:r>
          </a:p>
          <a:p>
            <a:pPr algn="ctr"/>
            <a:r>
              <a:rPr lang="de-DE" b="1" dirty="0"/>
              <a:t>Switch</a:t>
            </a:r>
          </a:p>
        </p:txBody>
      </p:sp>
      <p:sp>
        <p:nvSpPr>
          <p:cNvPr id="11" name="Rechteck 10"/>
          <p:cNvSpPr/>
          <p:nvPr/>
        </p:nvSpPr>
        <p:spPr>
          <a:xfrm>
            <a:off x="743288" y="3679520"/>
            <a:ext cx="1800317" cy="14401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Content Switch</a:t>
            </a:r>
          </a:p>
        </p:txBody>
      </p:sp>
      <p:sp>
        <p:nvSpPr>
          <p:cNvPr id="12" name="Rechteck 11"/>
          <p:cNvSpPr/>
          <p:nvPr/>
        </p:nvSpPr>
        <p:spPr>
          <a:xfrm>
            <a:off x="743288" y="5215691"/>
            <a:ext cx="1800317" cy="14401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/>
              <a:t>Modal</a:t>
            </a:r>
          </a:p>
          <a:p>
            <a:pPr algn="ctr"/>
            <a:r>
              <a:rPr lang="de-DE" b="1" dirty="0"/>
              <a:t>Switch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07" y="3689496"/>
            <a:ext cx="2559968" cy="1420209"/>
          </a:xfrm>
          <a:prstGeom prst="rect">
            <a:avLst/>
          </a:prstGeom>
          <a:solidFill>
            <a:schemeClr val="accent6">
              <a:lumMod val="85000"/>
            </a:schemeClr>
          </a:solidFill>
          <a:ln>
            <a:solidFill>
              <a:schemeClr val="bg1"/>
            </a:solidFill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375" y="2142600"/>
            <a:ext cx="2601128" cy="1440907"/>
          </a:xfrm>
          <a:prstGeom prst="rect">
            <a:avLst/>
          </a:prstGeom>
          <a:solidFill>
            <a:schemeClr val="accent6">
              <a:lumMod val="85000"/>
            </a:schemeClr>
          </a:solidFill>
          <a:ln>
            <a:solidFill>
              <a:schemeClr val="bg1"/>
            </a:solidFill>
          </a:ln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/>
          <a:srcRect l="29505"/>
          <a:stretch/>
        </p:blipFill>
        <p:spPr>
          <a:xfrm>
            <a:off x="5327917" y="2142601"/>
            <a:ext cx="2583447" cy="144090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" name="Textfeld 15"/>
          <p:cNvSpPr txBox="1"/>
          <p:nvPr/>
        </p:nvSpPr>
        <p:spPr>
          <a:xfrm>
            <a:off x="5890821" y="2996034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Gas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920203" y="3036093"/>
            <a:ext cx="266771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Diesel </a:t>
            </a:r>
            <a:r>
              <a:rPr lang="de-DE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CNG/LNG</a:t>
            </a:r>
            <a:endParaRPr lang="de-DE" sz="2133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617" y="2142601"/>
            <a:ext cx="2592288" cy="1440908"/>
          </a:xfrm>
          <a:prstGeom prst="rect">
            <a:avLst/>
          </a:prstGeom>
          <a:solidFill>
            <a:schemeClr val="accent6">
              <a:lumMod val="85000"/>
            </a:schemeClr>
          </a:solidFill>
          <a:ln>
            <a:solidFill>
              <a:schemeClr val="bg1"/>
            </a:solidFill>
          </a:ln>
        </p:spPr>
      </p:pic>
      <p:sp>
        <p:nvSpPr>
          <p:cNvPr id="19" name="Textfeld 18"/>
          <p:cNvSpPr txBox="1"/>
          <p:nvPr/>
        </p:nvSpPr>
        <p:spPr>
          <a:xfrm>
            <a:off x="2961810" y="2992076"/>
            <a:ext cx="19046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Coal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Gas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486" y="5235105"/>
            <a:ext cx="1292113" cy="1422100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6577894" y="5235104"/>
            <a:ext cx="1304588" cy="1420747"/>
          </a:xfrm>
          <a:prstGeom prst="rect">
            <a:avLst/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bg1"/>
              </a:gs>
              <a:gs pos="7000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lin ang="5400000" scaled="1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3" t="22519" r="6393" b="15880"/>
          <a:stretch/>
        </p:blipFill>
        <p:spPr>
          <a:xfrm>
            <a:off x="8016215" y="3703079"/>
            <a:ext cx="2592287" cy="140837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0" b="9876"/>
          <a:stretch/>
        </p:blipFill>
        <p:spPr>
          <a:xfrm>
            <a:off x="8007375" y="5231023"/>
            <a:ext cx="2601127" cy="1424828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9618" y="5231023"/>
            <a:ext cx="2591877" cy="1424828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2977094" y="5395324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Power2Gas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592278" y="5149102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42" r="11631"/>
          <a:stretch/>
        </p:blipFill>
        <p:spPr>
          <a:xfrm>
            <a:off x="2639617" y="3689496"/>
            <a:ext cx="2591879" cy="1420208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3503712" y="4668275"/>
            <a:ext cx="589776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Natural Gas   </a:t>
            </a:r>
            <a:r>
              <a:rPr lang="de-DE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Biogas / </a:t>
            </a:r>
            <a:r>
              <a:rPr lang="de-DE" sz="2133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Syngas</a:t>
            </a:r>
            <a:r>
              <a:rPr lang="de-DE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/</a:t>
            </a:r>
            <a:r>
              <a:rPr lang="de-DE" sz="21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Hydrogen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6575391" y="5407712"/>
            <a:ext cx="1314784" cy="954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CHP</a:t>
            </a:r>
          </a:p>
          <a:p>
            <a:r>
              <a:rPr lang="de-DE" sz="18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F-</a:t>
            </a:r>
            <a:r>
              <a:rPr lang="de-DE" sz="1867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endParaRPr lang="de-DE" sz="18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86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</a:p>
        </p:txBody>
      </p:sp>
      <p:sp>
        <p:nvSpPr>
          <p:cNvPr id="2" name="Rechteck 1"/>
          <p:cNvSpPr/>
          <p:nvPr/>
        </p:nvSpPr>
        <p:spPr>
          <a:xfrm>
            <a:off x="2543605" y="2142600"/>
            <a:ext cx="8352928" cy="460926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12" y="1220755"/>
            <a:ext cx="11510245" cy="577950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F0CDEC7-642C-42C2-A3ED-79EE6D771055}"/>
              </a:ext>
            </a:extLst>
          </p:cNvPr>
          <p:cNvSpPr txBox="1"/>
          <p:nvPr/>
        </p:nvSpPr>
        <p:spPr>
          <a:xfrm>
            <a:off x="9987637" y="6588358"/>
            <a:ext cx="214444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 dirty="0"/>
              <a:t>Source: DVGW 2019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64545622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055EFB25-B0CD-401F-B6CF-91FFE7495EBD}"/>
              </a:ext>
            </a:extLst>
          </p:cNvPr>
          <p:cNvSpPr txBox="1"/>
          <p:nvPr/>
        </p:nvSpPr>
        <p:spPr>
          <a:xfrm>
            <a:off x="350190" y="459519"/>
            <a:ext cx="10064602" cy="6961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None/>
              <a:defRPr sz="32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800" dirty="0"/>
              <a:t>TSOs need to be proactive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4A3047-60BD-47F4-8780-FB29C9A0FF6C}"/>
              </a:ext>
            </a:extLst>
          </p:cNvPr>
          <p:cNvSpPr/>
          <p:nvPr/>
        </p:nvSpPr>
        <p:spPr>
          <a:xfrm>
            <a:off x="350190" y="1398462"/>
            <a:ext cx="11079810" cy="5317298"/>
          </a:xfrm>
          <a:prstGeom prst="roundRect">
            <a:avLst/>
          </a:prstGeom>
          <a:solidFill>
            <a:srgbClr val="CADDE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                         		Lobby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 MEPs, EU, industry associations</a:t>
            </a:r>
          </a:p>
          <a:p>
            <a:pP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Have clear policy asks, such as:</a:t>
            </a: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Clear positive signals regarding the role of gas in </a:t>
            </a:r>
            <a:r>
              <a:rPr lang="en-US" sz="2000" dirty="0">
                <a:solidFill>
                  <a:schemeClr val="tx1"/>
                </a:solidFill>
                <a:latin typeface="Calibri" panose="020F0502020204030204"/>
              </a:rPr>
              <a:t>future energy mix.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Roadmap for renewable and decarb gases including role of importers.</a:t>
            </a:r>
            <a:endParaRPr lang="en-US" sz="2000" dirty="0">
              <a:solidFill>
                <a:schemeClr val="tx1"/>
              </a:solidFill>
              <a:latin typeface="Calibri" panose="020F0502020204030204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Well-interconnected, diversified and functioning internal gas market.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Equal treatment of technologies to enable successful integration of all gases.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Holistic approach to </a:t>
            </a:r>
            <a:r>
              <a:rPr lang="en-US" sz="2000" dirty="0" err="1">
                <a:solidFill>
                  <a:schemeClr val="tx1"/>
                </a:solidFill>
              </a:rPr>
              <a:t>optimisation</a:t>
            </a:r>
            <a:r>
              <a:rPr lang="en-US" sz="2000" dirty="0">
                <a:solidFill>
                  <a:schemeClr val="tx1"/>
                </a:solidFill>
              </a:rPr>
              <a:t> and investment planning across full energy system: “coupled regulation” to support efficient sector coupling.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International certificate system for trade of renewable and climate-neutral gases.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Quotas for renewable / climate neutral gases combined with a sequential market program.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de-DE" sz="2000" dirty="0">
                <a:solidFill>
                  <a:schemeClr val="tx1"/>
                </a:solidFill>
              </a:rPr>
              <a:t>Entitlement for TSOs to own and operate P2G plants to provide most cost-efficient conversion services of energy carriers in a non-discriminatory way.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Incentives for energy traders to use P2G for </a:t>
            </a:r>
            <a:r>
              <a:rPr lang="en-US" sz="2000" dirty="0" err="1">
                <a:solidFill>
                  <a:schemeClr val="tx1"/>
                </a:solidFill>
              </a:rPr>
              <a:t>optimise</a:t>
            </a:r>
            <a:r>
              <a:rPr lang="en-US" sz="2000" dirty="0">
                <a:solidFill>
                  <a:schemeClr val="tx1"/>
                </a:solidFill>
              </a:rPr>
              <a:t> portfolio (</a:t>
            </a:r>
            <a:r>
              <a:rPr lang="en-US" sz="2000" dirty="0" err="1">
                <a:solidFill>
                  <a:schemeClr val="tx1"/>
                </a:solidFill>
              </a:rPr>
              <a:t>eg</a:t>
            </a:r>
            <a:r>
              <a:rPr lang="en-US" sz="2000" dirty="0">
                <a:solidFill>
                  <a:schemeClr val="tx1"/>
                </a:solidFill>
              </a:rPr>
              <a:t> interim storage of energy).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Incentives for R&amp;D investment.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Sustainable finance label for investments related to transport of renewable and decarb gases.</a:t>
            </a:r>
            <a:endParaRPr lang="de-DE" sz="2000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5611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E4B2D3-C02B-46D4-8DB6-C85E6254C372}"/>
              </a:ext>
            </a:extLst>
          </p:cNvPr>
          <p:cNvSpPr/>
          <p:nvPr/>
        </p:nvSpPr>
        <p:spPr>
          <a:xfrm>
            <a:off x="2392208" y="3747824"/>
            <a:ext cx="2746265" cy="70788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cs typeface="Arial"/>
              </a:rPr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9EB09-E12F-4921-8AC5-95D927BDB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565" y="513656"/>
            <a:ext cx="3874377" cy="1950190"/>
          </a:xfrm>
          <a:prstGeom prst="rect">
            <a:avLst/>
          </a:prstGeom>
        </p:spPr>
      </p:pic>
      <p:pic>
        <p:nvPicPr>
          <p:cNvPr id="5" name="Picture 3" descr="A close up of a box&#10;&#10;Description generated with high confidence">
            <a:extLst>
              <a:ext uri="{FF2B5EF4-FFF2-40B4-BE49-F238E27FC236}">
                <a16:creationId xmlns:a16="http://schemas.microsoft.com/office/drawing/2014/main" id="{705A0948-275C-47CF-A63E-4BB3CDF78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56344">
            <a:off x="5955633" y="2402092"/>
            <a:ext cx="6043977" cy="4247231"/>
          </a:xfrm>
          <a:prstGeom prst="rect">
            <a:avLst/>
          </a:prstGeom>
        </p:spPr>
      </p:pic>
      <p:pic>
        <p:nvPicPr>
          <p:cNvPr id="6" name="Picture 13" descr="image002">
            <a:extLst>
              <a:ext uri="{FF2B5EF4-FFF2-40B4-BE49-F238E27FC236}">
                <a16:creationId xmlns:a16="http://schemas.microsoft.com/office/drawing/2014/main" id="{7BFB1C7D-0E6F-4A04-9DBC-EE5D06339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223" y="6237826"/>
            <a:ext cx="675700" cy="52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0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90E086E-5E74-46F8-891C-05DF1278E123}"/>
              </a:ext>
            </a:extLst>
          </p:cNvPr>
          <p:cNvSpPr txBox="1">
            <a:spLocks/>
          </p:cNvSpPr>
          <p:nvPr/>
        </p:nvSpPr>
        <p:spPr>
          <a:xfrm>
            <a:off x="238536" y="422275"/>
            <a:ext cx="9610725" cy="5969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800" b="1" kern="0" dirty="0">
                <a:solidFill>
                  <a:schemeClr val="bg1"/>
                </a:solidFill>
                <a:latin typeface="Gill Sans MT" panose="020B0502020104020203" pitchFamily="34" charset="0"/>
              </a:rPr>
              <a:t>What is role of TSOs in </a:t>
            </a:r>
            <a:r>
              <a:rPr lang="en-US" sz="2800" b="1" kern="0" dirty="0" err="1">
                <a:solidFill>
                  <a:schemeClr val="bg1"/>
                </a:solidFill>
                <a:latin typeface="Gill Sans MT" panose="020B0502020104020203" pitchFamily="34" charset="0"/>
              </a:rPr>
              <a:t>decarbonising</a:t>
            </a:r>
            <a:r>
              <a:rPr lang="en-US" sz="2800" b="1" kern="0" dirty="0">
                <a:solidFill>
                  <a:schemeClr val="bg1"/>
                </a:solidFill>
                <a:latin typeface="Gill Sans MT" panose="020B0502020104020203" pitchFamily="34" charset="0"/>
              </a:rPr>
              <a:t> energy?</a:t>
            </a:r>
          </a:p>
          <a:p>
            <a:pPr marL="0" indent="0">
              <a:buFontTx/>
              <a:buNone/>
            </a:pPr>
            <a:endParaRPr lang="en-US" b="1" kern="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marL="0" indent="0">
              <a:buFontTx/>
              <a:buNone/>
            </a:pPr>
            <a:r>
              <a:rPr lang="en-US" b="1" kern="0" dirty="0">
                <a:solidFill>
                  <a:schemeClr val="bg1"/>
                </a:solidFill>
                <a:latin typeface="Gill Sans MT" panose="020B0502020104020203" pitchFamily="34" charset="0"/>
              </a:rPr>
              <a:t>C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D88F30C-5FD3-4A81-808B-892169FAB2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1387539"/>
              </p:ext>
            </p:extLst>
          </p:nvPr>
        </p:nvGraphicFramePr>
        <p:xfrm>
          <a:off x="-52637" y="2438400"/>
          <a:ext cx="6148637" cy="3834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9E63C57-C988-4854-888C-B7AD3C1758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6148121"/>
              </p:ext>
            </p:extLst>
          </p:nvPr>
        </p:nvGraphicFramePr>
        <p:xfrm>
          <a:off x="4036279" y="1840041"/>
          <a:ext cx="8842123" cy="393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225C98A-E287-4F81-A331-C8EC371BD1B8}"/>
              </a:ext>
            </a:extLst>
          </p:cNvPr>
          <p:cNvSpPr txBox="1"/>
          <p:nvPr/>
        </p:nvSpPr>
        <p:spPr>
          <a:xfrm>
            <a:off x="470042" y="1627346"/>
            <a:ext cx="5381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Essential now …</a:t>
            </a:r>
            <a:endParaRPr lang="en-GB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EF1831-E2C0-45D6-B32A-27C2036ADED1}"/>
              </a:ext>
            </a:extLst>
          </p:cNvPr>
          <p:cNvSpPr txBox="1"/>
          <p:nvPr/>
        </p:nvSpPr>
        <p:spPr>
          <a:xfrm>
            <a:off x="6234917" y="1527855"/>
            <a:ext cx="4163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… and beyond 2050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025020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Ã¼r unfccc paris target">
            <a:extLst>
              <a:ext uri="{FF2B5EF4-FFF2-40B4-BE49-F238E27FC236}">
                <a16:creationId xmlns:a16="http://schemas.microsoft.com/office/drawing/2014/main" id="{9AD1CBBC-137D-405F-BDA1-1C4B65CA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495" y="1855754"/>
            <a:ext cx="6383959" cy="3644550"/>
          </a:xfrm>
          <a:prstGeom prst="rect">
            <a:avLst/>
          </a:prstGeom>
          <a:noFill/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055EFB25-B0CD-401F-B6CF-91FFE7495EBD}"/>
              </a:ext>
            </a:extLst>
          </p:cNvPr>
          <p:cNvSpPr txBox="1"/>
          <p:nvPr/>
        </p:nvSpPr>
        <p:spPr>
          <a:xfrm>
            <a:off x="266049" y="421144"/>
            <a:ext cx="9372450" cy="95410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/>
              <a:t> </a:t>
            </a:r>
            <a:r>
              <a:rPr lang="en-US" sz="3200" dirty="0"/>
              <a:t>Gas</a:t>
            </a:r>
            <a:r>
              <a:rPr lang="en-US" dirty="0"/>
              <a:t> infrastructure is essential to decarbonise energy</a:t>
            </a:r>
            <a:br>
              <a:rPr lang="en-US" dirty="0"/>
            </a:b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2BE0A2-F5E9-4FCC-A0D4-97356C9295C0}"/>
              </a:ext>
            </a:extLst>
          </p:cNvPr>
          <p:cNvSpPr/>
          <p:nvPr/>
        </p:nvSpPr>
        <p:spPr>
          <a:xfrm>
            <a:off x="364762" y="2360983"/>
            <a:ext cx="5304733" cy="3139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Paris Agreement COP21 -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195 countries agreed to limit global warming to well below 2C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cf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1990 temps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Challenge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- net-zero carbon emissions by 2050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Problem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– EU responsible for 10% global GHG emissions and energy responsible for 75% GHG emissions (and demand is growing)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Solution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 – decarbonised energy (gas and </a:t>
            </a:r>
            <a:r>
              <a:rPr kumimoji="0" lang="en-A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elec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)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16E6DB1-2E48-40C7-AD54-2BF2B9E82534}"/>
              </a:ext>
            </a:extLst>
          </p:cNvPr>
          <p:cNvSpPr/>
          <p:nvPr/>
        </p:nvSpPr>
        <p:spPr>
          <a:xfrm>
            <a:off x="0" y="6157385"/>
            <a:ext cx="978408" cy="48463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9A1B1B-CEAF-46D1-AF7A-4D8E3966525B}"/>
              </a:ext>
            </a:extLst>
          </p:cNvPr>
          <p:cNvSpPr/>
          <p:nvPr/>
        </p:nvSpPr>
        <p:spPr>
          <a:xfrm>
            <a:off x="974143" y="6150486"/>
            <a:ext cx="109756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b="1" dirty="0">
                <a:solidFill>
                  <a:srgbClr val="2F4D99"/>
                </a:solidFill>
                <a:latin typeface="Calibri" panose="020F0502020204030204"/>
                <a:cs typeface="Arial"/>
              </a:rPr>
              <a:t>Affordable d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F4D99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ecarbonisation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2F4D99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 cannot be achieved without using the gas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2485575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>
            <a:extLst>
              <a:ext uri="{FF2B5EF4-FFF2-40B4-BE49-F238E27FC236}">
                <a16:creationId xmlns:a16="http://schemas.microsoft.com/office/drawing/2014/main" id="{93864A4A-D267-4146-BAB0-D1C4BDEABD11}"/>
              </a:ext>
            </a:extLst>
          </p:cNvPr>
          <p:cNvSpPr txBox="1"/>
          <p:nvPr/>
        </p:nvSpPr>
        <p:spPr>
          <a:xfrm>
            <a:off x="255889" y="369197"/>
            <a:ext cx="9372450" cy="107721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None/>
              <a:defRPr sz="32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800" dirty="0"/>
              <a:t> GIE – the Voice for Gas Infrastructure in Europe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196E12-AE8E-43D0-8E02-158F6AC8D73C}"/>
              </a:ext>
            </a:extLst>
          </p:cNvPr>
          <p:cNvSpPr/>
          <p:nvPr/>
        </p:nvSpPr>
        <p:spPr>
          <a:xfrm>
            <a:off x="581367" y="1446415"/>
            <a:ext cx="5021943" cy="5286894"/>
          </a:xfrm>
          <a:prstGeom prst="roundRect">
            <a:avLst/>
          </a:prstGeom>
          <a:solidFill>
            <a:srgbClr val="CADDE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GIE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lang="en-US" altLang="en-US" sz="2000" kern="0" dirty="0">
                <a:solidFill>
                  <a:prstClr val="black"/>
                </a:solidFill>
                <a:latin typeface="Calibri" panose="020F0502020204030204"/>
                <a:cs typeface="Arial"/>
              </a:rPr>
              <a:t>represents 69 members in 25 EU Member States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. </a:t>
            </a: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GIE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represents the sole interest of gas infrastructure operators under three columns: </a:t>
            </a:r>
          </a:p>
          <a:p>
            <a:pPr marL="17780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2000" kern="0" dirty="0">
                <a:solidFill>
                  <a:prstClr val="black"/>
                </a:solidFill>
                <a:latin typeface="Calibri" panose="020F0502020204030204"/>
                <a:cs typeface="Arial"/>
              </a:rPr>
              <a:t>	     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Transmission (TSO)</a:t>
            </a:r>
          </a:p>
          <a:p>
            <a:pPr marL="5207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17780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	      Storage (SSO)</a:t>
            </a:r>
          </a:p>
          <a:p>
            <a:pPr marL="5207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17780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	      LNG (LSO)</a:t>
            </a:r>
          </a:p>
          <a:p>
            <a:pPr marL="5207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GIE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focuses on value created from our assets for consumers and users.</a:t>
            </a: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GIE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works in focused Working Groups </a:t>
            </a:r>
            <a:r>
              <a:rPr lang="en-US" altLang="en-US" sz="2000" kern="0" dirty="0">
                <a:solidFill>
                  <a:prstClr val="black"/>
                </a:solidFill>
                <a:latin typeface="Calibri" panose="020F0502020204030204"/>
                <a:cs typeface="Arial"/>
              </a:rPr>
              <a:t>with Gas Package 2020.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F31C9076-82B6-41A3-8A04-C93F70C8D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t="7686" r="3254"/>
          <a:stretch/>
        </p:blipFill>
        <p:spPr bwMode="auto">
          <a:xfrm>
            <a:off x="6005486" y="2048719"/>
            <a:ext cx="5382578" cy="41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ABB910-792B-4C99-9012-91694F886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15" y="4644861"/>
            <a:ext cx="809818" cy="407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E73FCD-79D7-4D3F-A983-75FE300AE1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14" y="3963215"/>
            <a:ext cx="809818" cy="407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64055D-F240-4339-A03F-F9AF8C2EA5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14" y="3348074"/>
            <a:ext cx="809818" cy="40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055EFB25-B0CD-401F-B6CF-91FFE7495EBD}"/>
              </a:ext>
            </a:extLst>
          </p:cNvPr>
          <p:cNvSpPr txBox="1"/>
          <p:nvPr/>
        </p:nvSpPr>
        <p:spPr>
          <a:xfrm>
            <a:off x="326307" y="317001"/>
            <a:ext cx="10064602" cy="69619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None/>
              <a:defRPr sz="32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sz="2800" dirty="0"/>
              <a:t>Dispelling common myths about gas and pipelines</a:t>
            </a:r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E4A3047-60BD-47F4-8780-FB29C9A0FF6C}"/>
              </a:ext>
            </a:extLst>
          </p:cNvPr>
          <p:cNvSpPr/>
          <p:nvPr/>
        </p:nvSpPr>
        <p:spPr>
          <a:xfrm>
            <a:off x="326307" y="1976582"/>
            <a:ext cx="11491620" cy="4149898"/>
          </a:xfrm>
          <a:prstGeom prst="roundRect">
            <a:avLst/>
          </a:prstGeom>
          <a:solidFill>
            <a:srgbClr val="CADDE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Not all gases are fossil - pipelines can transport renewable and decarbonised gases.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Gas pipelines are essential for the EU economy long term.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Gas-driven transport can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reduce CO2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faster than e-mobility and HDV &amp; ships need gases.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Pipelines essential for sector coupling - integrated gas/electric systems </a:t>
            </a: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will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decarbonise faster than all-electric.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iomethane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can be scaled up without conflicting with food and land use, and reduced emissions from agriculture activities.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/>
              </a:rPr>
              <a:t>There is no one silver bullet; we need different solutions and pathways for different in different countries and regions.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0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055EFB25-B0CD-401F-B6CF-91FFE7495EBD}"/>
              </a:ext>
            </a:extLst>
          </p:cNvPr>
          <p:cNvSpPr txBox="1"/>
          <p:nvPr/>
        </p:nvSpPr>
        <p:spPr>
          <a:xfrm>
            <a:off x="276209" y="549237"/>
            <a:ext cx="9563152" cy="15696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None/>
              <a:defRPr sz="32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/>
              <a:t>GIE - committed to achieving EU climate targets</a:t>
            </a:r>
            <a:br>
              <a:rPr lang="en-US" dirty="0"/>
            </a:b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47F873-1D8B-4000-BAC8-6858F38D8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9260" y="2572446"/>
            <a:ext cx="5274414" cy="28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8207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9">
            <a:extLst>
              <a:ext uri="{FF2B5EF4-FFF2-40B4-BE49-F238E27FC236}">
                <a16:creationId xmlns:a16="http://schemas.microsoft.com/office/drawing/2014/main" id="{B4209546-EC1C-40B8-AE61-2B678A47CF18}"/>
              </a:ext>
            </a:extLst>
          </p:cNvPr>
          <p:cNvSpPr/>
          <p:nvPr/>
        </p:nvSpPr>
        <p:spPr>
          <a:xfrm>
            <a:off x="5641297" y="1970499"/>
            <a:ext cx="5547543" cy="157058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8" name="Gewinkelter Verbinder 10">
            <a:extLst>
              <a:ext uri="{FF2B5EF4-FFF2-40B4-BE49-F238E27FC236}">
                <a16:creationId xmlns:a16="http://schemas.microsoft.com/office/drawing/2014/main" id="{A550AD6A-BAC3-4B34-8710-E02DF2E57CE6}"/>
              </a:ext>
            </a:extLst>
          </p:cNvPr>
          <p:cNvCxnSpPr>
            <a:cxnSpLocks/>
          </p:cNvCxnSpPr>
          <p:nvPr/>
        </p:nvCxnSpPr>
        <p:spPr>
          <a:xfrm flipH="1">
            <a:off x="4225065" y="2784784"/>
            <a:ext cx="1419225" cy="954852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winkelter Verbinder 14">
            <a:extLst>
              <a:ext uri="{FF2B5EF4-FFF2-40B4-BE49-F238E27FC236}">
                <a16:creationId xmlns:a16="http://schemas.microsoft.com/office/drawing/2014/main" id="{8CF55342-C42E-4690-9DA4-59EB7D507666}"/>
              </a:ext>
            </a:extLst>
          </p:cNvPr>
          <p:cNvCxnSpPr>
            <a:cxnSpLocks/>
          </p:cNvCxnSpPr>
          <p:nvPr/>
        </p:nvCxnSpPr>
        <p:spPr>
          <a:xfrm flipH="1" flipV="1">
            <a:off x="4215657" y="3730230"/>
            <a:ext cx="1438040" cy="850313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21">
            <a:extLst>
              <a:ext uri="{FF2B5EF4-FFF2-40B4-BE49-F238E27FC236}">
                <a16:creationId xmlns:a16="http://schemas.microsoft.com/office/drawing/2014/main" id="{8F312E76-DE3F-4107-BE61-D7423ECAE4EF}"/>
              </a:ext>
            </a:extLst>
          </p:cNvPr>
          <p:cNvSpPr/>
          <p:nvPr/>
        </p:nvSpPr>
        <p:spPr>
          <a:xfrm>
            <a:off x="5641298" y="3701645"/>
            <a:ext cx="5547542" cy="1637707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D59BF00-C430-4273-9747-DD4C9B369B4E}"/>
              </a:ext>
            </a:extLst>
          </p:cNvPr>
          <p:cNvSpPr/>
          <p:nvPr/>
        </p:nvSpPr>
        <p:spPr>
          <a:xfrm>
            <a:off x="5744780" y="4108909"/>
            <a:ext cx="3257550" cy="815558"/>
          </a:xfrm>
          <a:prstGeom prst="rect">
            <a:avLst/>
          </a:prstGeom>
          <a:solidFill>
            <a:srgbClr val="D7E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Cost effective way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decarbonise energy</a:t>
            </a:r>
            <a:endParaRPr kumimoji="0" lang="nl-BE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D3478A1-50F2-499D-AF7B-7591AA15D2FC}"/>
              </a:ext>
            </a:extLst>
          </p:cNvPr>
          <p:cNvSpPr/>
          <p:nvPr/>
        </p:nvSpPr>
        <p:spPr>
          <a:xfrm>
            <a:off x="5744778" y="2375017"/>
            <a:ext cx="3257550" cy="815558"/>
          </a:xfrm>
          <a:prstGeom prst="rect">
            <a:avLst/>
          </a:prstGeom>
          <a:solidFill>
            <a:srgbClr val="D7ED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Reliable, secure affordable energy supply throughout  EU</a:t>
            </a:r>
            <a:endParaRPr kumimoji="0" lang="nl-BE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E466077-B873-446B-82EB-3E0240B02C12}"/>
              </a:ext>
            </a:extLst>
          </p:cNvPr>
          <p:cNvSpPr/>
          <p:nvPr/>
        </p:nvSpPr>
        <p:spPr>
          <a:xfrm>
            <a:off x="965757" y="3330879"/>
            <a:ext cx="3257550" cy="815558"/>
          </a:xfrm>
          <a:prstGeom prst="rect">
            <a:avLst/>
          </a:prstGeom>
          <a:solidFill>
            <a:srgbClr val="C6DB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infrastructure</a:t>
            </a:r>
            <a:endParaRPr kumimoji="0" lang="nl-BE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D519C1-15E7-41F7-B5F9-06D9D9399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441" y="4364683"/>
            <a:ext cx="1226908" cy="11995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917428D-1680-4925-8267-96FC39C52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857" y="4403307"/>
            <a:ext cx="1226908" cy="11995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29503EF-18A2-4F39-B3BF-358797B66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23" y="4380224"/>
            <a:ext cx="1226908" cy="1199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5F6937-2981-4E32-89CD-E34D76AF18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1" t="13555" r="20219" b="18589"/>
          <a:stretch/>
        </p:blipFill>
        <p:spPr>
          <a:xfrm>
            <a:off x="9081566" y="1970022"/>
            <a:ext cx="1882279" cy="1550484"/>
          </a:xfrm>
          <a:prstGeom prst="rect">
            <a:avLst/>
          </a:prstGeom>
        </p:spPr>
      </p:pic>
      <p:pic>
        <p:nvPicPr>
          <p:cNvPr id="6" name="Picture 2" descr="Bildergebnis für CO2 Reduktion">
            <a:extLst>
              <a:ext uri="{FF2B5EF4-FFF2-40B4-BE49-F238E27FC236}">
                <a16:creationId xmlns:a16="http://schemas.microsoft.com/office/drawing/2014/main" id="{E5A8B3A9-9A79-48D2-8992-F232EDC1F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27119" t="-685" r="8474" b="1515"/>
          <a:stretch/>
        </p:blipFill>
        <p:spPr bwMode="auto">
          <a:xfrm>
            <a:off x="9084030" y="3677663"/>
            <a:ext cx="1884496" cy="1673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759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4657235B-28B0-4FB2-9D19-BC4D6A9217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0" t="29103" r="50033" b="15029"/>
          <a:stretch/>
        </p:blipFill>
        <p:spPr>
          <a:xfrm>
            <a:off x="3362960" y="3067906"/>
            <a:ext cx="3700164" cy="2632511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87009F-4235-4F94-A4F3-062F956B0C04}"/>
              </a:ext>
            </a:extLst>
          </p:cNvPr>
          <p:cNvSpPr txBox="1"/>
          <p:nvPr/>
        </p:nvSpPr>
        <p:spPr>
          <a:xfrm>
            <a:off x="276579" y="6599754"/>
            <a:ext cx="5636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00" dirty="0">
                <a:latin typeface="Gill Sans MT" panose="020B0502020104020203" pitchFamily="34" charset="0"/>
              </a:rPr>
              <a:t>Data sources : </a:t>
            </a:r>
            <a:r>
              <a:rPr lang="en-US" sz="1000" dirty="0">
                <a:latin typeface="Gill Sans MT" panose="020B0502020104020203" pitchFamily="34" charset="0"/>
              </a:rPr>
              <a:t>European Environment Agency, </a:t>
            </a:r>
            <a:r>
              <a:rPr lang="en-US" sz="1000" dirty="0"/>
              <a:t>ENTSOG TYNDP 2018, </a:t>
            </a:r>
            <a:r>
              <a:rPr lang="en-US" sz="1000" dirty="0" err="1"/>
              <a:t>EuroStats</a:t>
            </a:r>
            <a:r>
              <a:rPr lang="en-US" sz="1000" dirty="0"/>
              <a:t> 2016, GIE maps </a:t>
            </a:r>
            <a:endParaRPr lang="nl-BE" sz="1000" dirty="0">
              <a:latin typeface="Gill Sans MT" panose="020B05020201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E5FFFB-C197-40BC-9610-4B8CAD1B136E}"/>
              </a:ext>
            </a:extLst>
          </p:cNvPr>
          <p:cNvSpPr txBox="1"/>
          <p:nvPr/>
        </p:nvSpPr>
        <p:spPr>
          <a:xfrm>
            <a:off x="276579" y="257728"/>
            <a:ext cx="9372450" cy="13849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/>
              <a:t>LNG, storage and gas transmission – reliable energy system connecting all Europe</a:t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13" descr="A close up of a map&#10;&#10;Description generated with high confidence">
            <a:extLst>
              <a:ext uri="{FF2B5EF4-FFF2-40B4-BE49-F238E27FC236}">
                <a16:creationId xmlns:a16="http://schemas.microsoft.com/office/drawing/2014/main" id="{F93D8457-C367-4FD6-ACAE-44526AEA3A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165" y="1595895"/>
            <a:ext cx="4568638" cy="411883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54CF7A0-3644-493D-980D-0BA5F2667636}"/>
              </a:ext>
            </a:extLst>
          </p:cNvPr>
          <p:cNvSpPr txBox="1"/>
          <p:nvPr/>
        </p:nvSpPr>
        <p:spPr>
          <a:xfrm>
            <a:off x="7365304" y="1624036"/>
            <a:ext cx="4458499" cy="276999"/>
          </a:xfrm>
          <a:prstGeom prst="rect">
            <a:avLst/>
          </a:prstGeom>
          <a:solidFill>
            <a:srgbClr val="0070C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Transmission pipelines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88A4BAF-BD47-4810-9235-FE5D1784ED98}"/>
              </a:ext>
            </a:extLst>
          </p:cNvPr>
          <p:cNvGrpSpPr/>
          <p:nvPr/>
        </p:nvGrpSpPr>
        <p:grpSpPr>
          <a:xfrm>
            <a:off x="9844403" y="5830592"/>
            <a:ext cx="1321652" cy="486005"/>
            <a:chOff x="3628081" y="1160235"/>
            <a:chExt cx="1321652" cy="486005"/>
          </a:xfrm>
        </p:grpSpPr>
        <p:sp>
          <p:nvSpPr>
            <p:cNvPr id="38" name="Rechteck 3">
              <a:extLst>
                <a:ext uri="{FF2B5EF4-FFF2-40B4-BE49-F238E27FC236}">
                  <a16:creationId xmlns:a16="http://schemas.microsoft.com/office/drawing/2014/main" id="{C30286BA-917F-4CBF-956E-E1D0AF6839C7}"/>
                </a:ext>
              </a:extLst>
            </p:cNvPr>
            <p:cNvSpPr/>
            <p:nvPr/>
          </p:nvSpPr>
          <p:spPr>
            <a:xfrm>
              <a:off x="3698489" y="1160235"/>
              <a:ext cx="1005356" cy="13996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>
                  <a:solidFill>
                    <a:schemeClr val="bg1">
                      <a:lumMod val="50000"/>
                    </a:schemeClr>
                  </a:solidFill>
                </a:rPr>
                <a:t>operational</a:t>
              </a:r>
            </a:p>
          </p:txBody>
        </p:sp>
        <p:sp>
          <p:nvSpPr>
            <p:cNvPr id="39" name="Rechteck 3">
              <a:extLst>
                <a:ext uri="{FF2B5EF4-FFF2-40B4-BE49-F238E27FC236}">
                  <a16:creationId xmlns:a16="http://schemas.microsoft.com/office/drawing/2014/main" id="{1B0230E3-364A-49F3-A221-417DFA0C20F7}"/>
                </a:ext>
              </a:extLst>
            </p:cNvPr>
            <p:cNvSpPr/>
            <p:nvPr/>
          </p:nvSpPr>
          <p:spPr>
            <a:xfrm>
              <a:off x="3698488" y="1329411"/>
              <a:ext cx="1251245" cy="13996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dirty="0">
                  <a:solidFill>
                    <a:schemeClr val="bg1">
                      <a:lumMod val="50000"/>
                    </a:schemeClr>
                  </a:solidFill>
                </a:rPr>
                <a:t>under construction</a:t>
              </a:r>
            </a:p>
          </p:txBody>
        </p:sp>
        <p:sp>
          <p:nvSpPr>
            <p:cNvPr id="40" name="Rechteck 3">
              <a:extLst>
                <a:ext uri="{FF2B5EF4-FFF2-40B4-BE49-F238E27FC236}">
                  <a16:creationId xmlns:a16="http://schemas.microsoft.com/office/drawing/2014/main" id="{FE3289F4-17D3-4CFF-AE4F-48BD54CA28AD}"/>
                </a:ext>
              </a:extLst>
            </p:cNvPr>
            <p:cNvSpPr/>
            <p:nvPr/>
          </p:nvSpPr>
          <p:spPr>
            <a:xfrm>
              <a:off x="3698489" y="1506272"/>
              <a:ext cx="1005356" cy="139968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>
                  <a:solidFill>
                    <a:schemeClr val="bg1">
                      <a:lumMod val="50000"/>
                    </a:schemeClr>
                  </a:solidFill>
                </a:rPr>
                <a:t>planned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BC19B80-3EFA-4B3E-ADB3-4A60532DB8DB}"/>
                </a:ext>
              </a:extLst>
            </p:cNvPr>
            <p:cNvSpPr/>
            <p:nvPr/>
          </p:nvSpPr>
          <p:spPr>
            <a:xfrm>
              <a:off x="3628081" y="1191972"/>
              <a:ext cx="77751" cy="77751"/>
            </a:xfrm>
            <a:prstGeom prst="rect">
              <a:avLst/>
            </a:prstGeom>
            <a:solidFill>
              <a:srgbClr val="40AAE5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362B36D-B225-4D9B-86CD-0336688947A2}"/>
                </a:ext>
              </a:extLst>
            </p:cNvPr>
            <p:cNvSpPr/>
            <p:nvPr/>
          </p:nvSpPr>
          <p:spPr>
            <a:xfrm>
              <a:off x="3628081" y="1357072"/>
              <a:ext cx="77751" cy="7775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B14208-22FF-48E9-AE2D-4AD1418D6734}"/>
                </a:ext>
              </a:extLst>
            </p:cNvPr>
            <p:cNvSpPr/>
            <p:nvPr/>
          </p:nvSpPr>
          <p:spPr>
            <a:xfrm>
              <a:off x="3628081" y="1547572"/>
              <a:ext cx="77751" cy="77751"/>
            </a:xfrm>
            <a:prstGeom prst="rect">
              <a:avLst/>
            </a:prstGeom>
            <a:solidFill>
              <a:srgbClr val="FDFD2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46" name="Rechteck 3">
            <a:extLst>
              <a:ext uri="{FF2B5EF4-FFF2-40B4-BE49-F238E27FC236}">
                <a16:creationId xmlns:a16="http://schemas.microsoft.com/office/drawing/2014/main" id="{37BED3AB-58A2-4878-B3B2-409E651E1509}"/>
              </a:ext>
            </a:extLst>
          </p:cNvPr>
          <p:cNvSpPr/>
          <p:nvPr/>
        </p:nvSpPr>
        <p:spPr>
          <a:xfrm>
            <a:off x="9945922" y="6549708"/>
            <a:ext cx="1411393" cy="19042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GIE Member country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0122FCA-D73F-44EB-9598-C86FC5D88F17}"/>
              </a:ext>
            </a:extLst>
          </p:cNvPr>
          <p:cNvSpPr/>
          <p:nvPr/>
        </p:nvSpPr>
        <p:spPr>
          <a:xfrm>
            <a:off x="9840350" y="6599754"/>
            <a:ext cx="77751" cy="77751"/>
          </a:xfrm>
          <a:prstGeom prst="rect">
            <a:avLst/>
          </a:prstGeom>
          <a:solidFill>
            <a:srgbClr val="D2E7C3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E8065A8-7728-45AD-914C-BB63BF3D8086}"/>
              </a:ext>
            </a:extLst>
          </p:cNvPr>
          <p:cNvCxnSpPr>
            <a:cxnSpLocks/>
          </p:cNvCxnSpPr>
          <p:nvPr/>
        </p:nvCxnSpPr>
        <p:spPr>
          <a:xfrm>
            <a:off x="9840350" y="6479940"/>
            <a:ext cx="132570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Diagramm 5">
            <a:extLst>
              <a:ext uri="{FF2B5EF4-FFF2-40B4-BE49-F238E27FC236}">
                <a16:creationId xmlns:a16="http://schemas.microsoft.com/office/drawing/2014/main" id="{4BD47A7F-215E-4A7E-BDF5-6AD3AF662F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1390228"/>
              </p:ext>
            </p:extLst>
          </p:nvPr>
        </p:nvGraphicFramePr>
        <p:xfrm>
          <a:off x="172642" y="1498006"/>
          <a:ext cx="2998277" cy="236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9716012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hteck 3">
            <a:extLst>
              <a:ext uri="{FF2B5EF4-FFF2-40B4-BE49-F238E27FC236}">
                <a16:creationId xmlns:a16="http://schemas.microsoft.com/office/drawing/2014/main" id="{B783D9F0-BEFD-41EA-9383-19CAFD929771}"/>
              </a:ext>
            </a:extLst>
          </p:cNvPr>
          <p:cNvSpPr/>
          <p:nvPr/>
        </p:nvSpPr>
        <p:spPr>
          <a:xfrm>
            <a:off x="10850741" y="6526808"/>
            <a:ext cx="1411393" cy="19042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0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0FB9E64-6679-4701-9A47-B95A074FC2FA}"/>
              </a:ext>
            </a:extLst>
          </p:cNvPr>
          <p:cNvSpPr txBox="1">
            <a:spLocks/>
          </p:cNvSpPr>
          <p:nvPr/>
        </p:nvSpPr>
        <p:spPr>
          <a:xfrm>
            <a:off x="201435" y="1683321"/>
            <a:ext cx="10817506" cy="2480913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2222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2222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2222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Estimated savings for EU, based on higher share of bio/synthetic gas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and use of gas infrastructure vs all-electric scenario:</a:t>
            </a:r>
            <a:endParaRPr lang="en-GB" sz="1800" dirty="0">
              <a:solidFill>
                <a:schemeClr val="tx1"/>
              </a:solidFill>
            </a:endParaRPr>
          </a:p>
          <a:p>
            <a:endParaRPr lang="en-GB" sz="1800" u="sng" dirty="0">
              <a:solidFill>
                <a:schemeClr val="tx1"/>
              </a:solidFill>
            </a:endParaRPr>
          </a:p>
          <a:p>
            <a:r>
              <a:rPr lang="en-GB" sz="1800" dirty="0" err="1">
                <a:solidFill>
                  <a:schemeClr val="tx1"/>
                </a:solidFill>
              </a:rPr>
              <a:t>Pöyry</a:t>
            </a:r>
            <a:r>
              <a:rPr lang="en-GB" sz="1800" dirty="0">
                <a:solidFill>
                  <a:schemeClr val="tx1"/>
                </a:solidFill>
              </a:rPr>
              <a:t> 2018 </a:t>
            </a:r>
            <a:r>
              <a:rPr lang="en-GB" sz="1800" i="1" dirty="0">
                <a:solidFill>
                  <a:schemeClr val="tx1"/>
                </a:solidFill>
              </a:rPr>
              <a:t>Decarbonisation Study </a:t>
            </a:r>
            <a:r>
              <a:rPr lang="en-GB" sz="1800" dirty="0">
                <a:solidFill>
                  <a:schemeClr val="tx1"/>
                </a:solidFill>
              </a:rPr>
              <a:t>- </a:t>
            </a:r>
            <a:r>
              <a:rPr lang="en-GB" sz="1800" b="1" dirty="0">
                <a:solidFill>
                  <a:schemeClr val="tx1"/>
                </a:solidFill>
              </a:rPr>
              <a:t>€94 </a:t>
            </a:r>
            <a:r>
              <a:rPr lang="en-GB" sz="1800" b="1" dirty="0" err="1">
                <a:solidFill>
                  <a:schemeClr val="tx1"/>
                </a:solidFill>
              </a:rPr>
              <a:t>Bn</a:t>
            </a:r>
            <a:r>
              <a:rPr lang="en-GB" sz="1800" b="1" dirty="0">
                <a:solidFill>
                  <a:schemeClr val="tx1"/>
                </a:solidFill>
              </a:rPr>
              <a:t> pa </a:t>
            </a:r>
            <a:r>
              <a:rPr lang="en-GB" sz="1800" b="1" dirty="0">
                <a:solidFill>
                  <a:schemeClr val="tx1"/>
                </a:solidFill>
                <a:highlight>
                  <a:srgbClr val="FFFFFF"/>
                </a:highlight>
              </a:rPr>
              <a:t>savings </a:t>
            </a:r>
            <a:endParaRPr lang="en-GB" sz="1800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r>
              <a:rPr lang="en-GB" sz="1800" dirty="0" err="1">
                <a:solidFill>
                  <a:schemeClr val="tx1"/>
                </a:solidFill>
                <a:highlight>
                  <a:srgbClr val="FFFFFF"/>
                </a:highlight>
              </a:rPr>
              <a:t>Ecofys</a:t>
            </a:r>
            <a:r>
              <a:rPr lang="en-GB" sz="1800" dirty="0">
                <a:solidFill>
                  <a:schemeClr val="tx1"/>
                </a:solidFill>
                <a:highlight>
                  <a:srgbClr val="FFFFFF"/>
                </a:highlight>
              </a:rPr>
              <a:t> (Navigant) 2018 </a:t>
            </a:r>
            <a:r>
              <a:rPr lang="en-GB" sz="1800" i="1" dirty="0">
                <a:solidFill>
                  <a:schemeClr val="tx1"/>
                </a:solidFill>
                <a:highlight>
                  <a:srgbClr val="FFFFFF"/>
                </a:highlight>
              </a:rPr>
              <a:t>Gas for Climate Study</a:t>
            </a:r>
            <a:r>
              <a:rPr lang="en-GB" sz="1800" dirty="0">
                <a:solidFill>
                  <a:schemeClr val="tx1"/>
                </a:solidFill>
                <a:highlight>
                  <a:srgbClr val="FFFFFF"/>
                </a:highlight>
              </a:rPr>
              <a:t> - </a:t>
            </a:r>
            <a:r>
              <a:rPr lang="en-GB" sz="1800" b="1" dirty="0">
                <a:solidFill>
                  <a:schemeClr val="tx1"/>
                </a:solidFill>
                <a:highlight>
                  <a:srgbClr val="FFFFFF"/>
                </a:highlight>
              </a:rPr>
              <a:t>€138 Bn pa savings</a:t>
            </a:r>
            <a:endParaRPr lang="en-US" sz="1800" dirty="0">
              <a:solidFill>
                <a:schemeClr val="tx1"/>
              </a:solidFill>
              <a:highlight>
                <a:srgbClr val="FFFFFF"/>
              </a:highlight>
              <a:cs typeface="Arial"/>
            </a:endParaRPr>
          </a:p>
          <a:p>
            <a:r>
              <a:rPr lang="en-US" sz="1800" dirty="0">
                <a:solidFill>
                  <a:schemeClr val="tx1"/>
                </a:solidFill>
              </a:rPr>
              <a:t>Eurogas 2018 </a:t>
            </a:r>
            <a:r>
              <a:rPr lang="en-US" sz="1800" i="1" dirty="0">
                <a:solidFill>
                  <a:schemeClr val="tx1"/>
                </a:solidFill>
              </a:rPr>
              <a:t>PRIMES Study </a:t>
            </a:r>
            <a:r>
              <a:rPr lang="en-US" sz="1800" dirty="0">
                <a:solidFill>
                  <a:schemeClr val="tx1"/>
                </a:solidFill>
              </a:rPr>
              <a:t>- </a:t>
            </a:r>
            <a:r>
              <a:rPr lang="en-US" sz="1800" b="1" dirty="0">
                <a:solidFill>
                  <a:schemeClr val="tx1"/>
                </a:solidFill>
              </a:rPr>
              <a:t>€335 Bn total savings</a:t>
            </a:r>
          </a:p>
          <a:p>
            <a:r>
              <a:rPr lang="en-US" sz="1800" dirty="0">
                <a:solidFill>
                  <a:schemeClr val="tx1"/>
                </a:solidFill>
                <a:cs typeface="Arial"/>
              </a:rPr>
              <a:t>Navigant 2019 </a:t>
            </a:r>
            <a:r>
              <a:rPr lang="en-US" sz="1800" i="1" dirty="0">
                <a:solidFill>
                  <a:schemeClr val="tx1"/>
                </a:solidFill>
                <a:cs typeface="Arial"/>
              </a:rPr>
              <a:t>Gas for Climate Study </a:t>
            </a:r>
            <a:r>
              <a:rPr lang="en-US" sz="1800" dirty="0">
                <a:solidFill>
                  <a:schemeClr val="tx1"/>
                </a:solidFill>
                <a:cs typeface="Arial"/>
              </a:rPr>
              <a:t>(update) - </a:t>
            </a:r>
            <a:r>
              <a:rPr lang="en-GB" sz="1800" b="1" dirty="0">
                <a:solidFill>
                  <a:schemeClr val="tx1"/>
                </a:solidFill>
                <a:highlight>
                  <a:srgbClr val="FFFFFF"/>
                </a:highlight>
              </a:rPr>
              <a:t>€ </a:t>
            </a:r>
            <a:r>
              <a:rPr lang="en-US" sz="1800" b="1" dirty="0">
                <a:solidFill>
                  <a:schemeClr val="tx1"/>
                </a:solidFill>
                <a:cs typeface="Arial"/>
              </a:rPr>
              <a:t>217 Bn pa saving</a:t>
            </a:r>
            <a:endParaRPr lang="en-US" sz="1800" dirty="0">
              <a:solidFill>
                <a:schemeClr val="tx1"/>
              </a:solidFill>
              <a:cs typeface="Arial"/>
            </a:endParaRPr>
          </a:p>
          <a:p>
            <a:endParaRPr lang="en-GB" dirty="0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A49FB4-F487-4136-8BB5-CBF6CA53CDE7}"/>
              </a:ext>
            </a:extLst>
          </p:cNvPr>
          <p:cNvSpPr txBox="1"/>
          <p:nvPr/>
        </p:nvSpPr>
        <p:spPr>
          <a:xfrm>
            <a:off x="305360" y="245652"/>
            <a:ext cx="9176147" cy="138499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0" eaLnBrk="0" hangingPunct="0">
              <a:spcBef>
                <a:spcPct val="20000"/>
              </a:spcBef>
              <a:buNone/>
              <a:defRPr sz="2800" b="1">
                <a:solidFill>
                  <a:schemeClr val="bg1"/>
                </a:solidFill>
                <a:latin typeface="Gill Sans MT" panose="020B0502020104020203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2"/>
                </a:solidFill>
                <a:latin typeface="+mn-lt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2"/>
                </a:solidFill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2"/>
                </a:solidFill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2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dirty="0"/>
              <a:t>Using gas infrastructure is a cost-effective way to decarbonise energy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1C7728B-03E9-4C49-A228-17DC1DC52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509" y="4596212"/>
            <a:ext cx="2552700" cy="17907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C1CE5FF-A2B0-4219-9DFB-A52B93822CAE}"/>
              </a:ext>
            </a:extLst>
          </p:cNvPr>
          <p:cNvSpPr/>
          <p:nvPr/>
        </p:nvSpPr>
        <p:spPr>
          <a:xfrm rot="20709255">
            <a:off x="5552556" y="5505318"/>
            <a:ext cx="798652" cy="4514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EU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BFB83-1FB1-4C28-A49E-56E8784A91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95" t="15217" r="32337" b="8696"/>
          <a:stretch/>
        </p:blipFill>
        <p:spPr>
          <a:xfrm>
            <a:off x="7042540" y="2368035"/>
            <a:ext cx="5108820" cy="4429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E9CB5C4-63B2-4401-9AA4-186788557EB0}"/>
              </a:ext>
            </a:extLst>
          </p:cNvPr>
          <p:cNvSpPr/>
          <p:nvPr/>
        </p:nvSpPr>
        <p:spPr bwMode="auto">
          <a:xfrm>
            <a:off x="6586280" y="4406560"/>
            <a:ext cx="265689" cy="23853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82750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GIE master templates">
  <a:themeElements>
    <a:clrScheme name="GTE presentation design 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TE presentation design template">
      <a:majorFont>
        <a:latin typeface="Myriad Roman"/>
        <a:ea typeface=""/>
        <a:cs typeface=""/>
      </a:majorFont>
      <a:minorFont>
        <a:latin typeface="Myriad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TE presentation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E presentation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NTSOG_140930_Template_Presentation">
  <a:themeElements>
    <a:clrScheme name="ENTSOG">
      <a:dk1>
        <a:srgbClr val="1F4484"/>
      </a:dk1>
      <a:lt1>
        <a:srgbClr val="FFFFFF"/>
      </a:lt1>
      <a:dk2>
        <a:srgbClr val="6B95C7"/>
      </a:dk2>
      <a:lt2>
        <a:srgbClr val="3E6CA4"/>
      </a:lt2>
      <a:accent1>
        <a:srgbClr val="1F4484"/>
      </a:accent1>
      <a:accent2>
        <a:srgbClr val="829824"/>
      </a:accent2>
      <a:accent3>
        <a:srgbClr val="C1D537"/>
      </a:accent3>
      <a:accent4>
        <a:srgbClr val="E8262C"/>
      </a:accent4>
      <a:accent5>
        <a:srgbClr val="EB7A3B"/>
      </a:accent5>
      <a:accent6>
        <a:srgbClr val="F2CA00"/>
      </a:accent6>
      <a:hlink>
        <a:srgbClr val="1F4484"/>
      </a:hlink>
      <a:folHlink>
        <a:srgbClr val="8D7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IE master templates">
  <a:themeElements>
    <a:clrScheme name="GTE presentation design templ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TE presentation design template">
      <a:majorFont>
        <a:latin typeface="Myriad Roman"/>
        <a:ea typeface=""/>
        <a:cs typeface=""/>
      </a:majorFont>
      <a:minorFont>
        <a:latin typeface="Myriad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TE presentation design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TE presentation design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TE presentation desig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ENTSOG_120627_Template_Presentation">
  <a:themeElements>
    <a:clrScheme name="ENTSOG">
      <a:dk1>
        <a:srgbClr val="1F4484"/>
      </a:dk1>
      <a:lt1>
        <a:srgbClr val="FFFFFF"/>
      </a:lt1>
      <a:dk2>
        <a:srgbClr val="6B95C7"/>
      </a:dk2>
      <a:lt2>
        <a:srgbClr val="3E6CA4"/>
      </a:lt2>
      <a:accent1>
        <a:srgbClr val="1F4484"/>
      </a:accent1>
      <a:accent2>
        <a:srgbClr val="829824"/>
      </a:accent2>
      <a:accent3>
        <a:srgbClr val="C1D537"/>
      </a:accent3>
      <a:accent4>
        <a:srgbClr val="E8262C"/>
      </a:accent4>
      <a:accent5>
        <a:srgbClr val="EB7A3B"/>
      </a:accent5>
      <a:accent6>
        <a:srgbClr val="F2CA00"/>
      </a:accent6>
      <a:hlink>
        <a:srgbClr val="1F4484"/>
      </a:hlink>
      <a:folHlink>
        <a:srgbClr val="8D7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NTSOG">
  <a:themeElements>
    <a:clrScheme name="ENTSOG">
      <a:dk1>
        <a:srgbClr val="1F4484"/>
      </a:dk1>
      <a:lt1>
        <a:srgbClr val="FFFFFF"/>
      </a:lt1>
      <a:dk2>
        <a:srgbClr val="6B95C7"/>
      </a:dk2>
      <a:lt2>
        <a:srgbClr val="3E6CA4"/>
      </a:lt2>
      <a:accent1>
        <a:srgbClr val="1F4484"/>
      </a:accent1>
      <a:accent2>
        <a:srgbClr val="829824"/>
      </a:accent2>
      <a:accent3>
        <a:srgbClr val="C1D537"/>
      </a:accent3>
      <a:accent4>
        <a:srgbClr val="E8262C"/>
      </a:accent4>
      <a:accent5>
        <a:srgbClr val="EB7A3B"/>
      </a:accent5>
      <a:accent6>
        <a:srgbClr val="F2CA00"/>
      </a:accent6>
      <a:hlink>
        <a:srgbClr val="1F4484"/>
      </a:hlink>
      <a:folHlink>
        <a:srgbClr val="8D75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92632758-11FB-488D-AA3B-5CB623707AE8}" vid="{B7960863-39AB-4CDE-9543-5AE3D3F9B386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33167</TotalTime>
  <Words>1226</Words>
  <Application>Microsoft Office PowerPoint</Application>
  <PresentationFormat>Widescreen</PresentationFormat>
  <Paragraphs>271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ＭＳ Ｐゴシック</vt:lpstr>
      <vt:lpstr>Arial</vt:lpstr>
      <vt:lpstr>Arial Black</vt:lpstr>
      <vt:lpstr>Arial,Sans-Serif</vt:lpstr>
      <vt:lpstr>Calibri</vt:lpstr>
      <vt:lpstr>Courier New</vt:lpstr>
      <vt:lpstr>Gill Sans MT</vt:lpstr>
      <vt:lpstr>Myriad Roman</vt:lpstr>
      <vt:lpstr>Times New Roman</vt:lpstr>
      <vt:lpstr>Wingdings</vt:lpstr>
      <vt:lpstr>GIE master templates</vt:lpstr>
      <vt:lpstr>ENTSOG_140930_Template_Presentation</vt:lpstr>
      <vt:lpstr>1_GIE master templates</vt:lpstr>
      <vt:lpstr>ENTSOG_120627_Template_Presentation</vt:lpstr>
      <vt:lpstr>ENTSOG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TSOs are turntable for robust, affordable, sustainable energy future “towards Paris”.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Kamola Marta</dc:creator>
  <cp:lastModifiedBy>Barbara Jinks</cp:lastModifiedBy>
  <cp:revision>3326</cp:revision>
  <cp:lastPrinted>2018-11-07T16:51:41Z</cp:lastPrinted>
  <dcterms:created xsi:type="dcterms:W3CDTF">1601-01-01T00:00:00Z</dcterms:created>
  <dcterms:modified xsi:type="dcterms:W3CDTF">2019-04-02T21:26:53Z</dcterms:modified>
</cp:coreProperties>
</file>